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94" r:id="rId6"/>
    <p:sldId id="293" r:id="rId7"/>
    <p:sldId id="292" r:id="rId8"/>
    <p:sldId id="291" r:id="rId9"/>
    <p:sldId id="290" r:id="rId10"/>
    <p:sldId id="289" r:id="rId11"/>
    <p:sldId id="288" r:id="rId12"/>
    <p:sldId id="287" r:id="rId13"/>
    <p:sldId id="286" r:id="rId14"/>
    <p:sldId id="285" r:id="rId15"/>
    <p:sldId id="284" r:id="rId16"/>
    <p:sldId id="283" r:id="rId17"/>
    <p:sldId id="282" r:id="rId18"/>
    <p:sldId id="281" r:id="rId19"/>
    <p:sldId id="280" r:id="rId20"/>
    <p:sldId id="279" r:id="rId21"/>
    <p:sldId id="278" r:id="rId22"/>
    <p:sldId id="277" r:id="rId23"/>
    <p:sldId id="276" r:id="rId24"/>
    <p:sldId id="275" r:id="rId25"/>
    <p:sldId id="274" r:id="rId26"/>
    <p:sldId id="273" r:id="rId27"/>
    <p:sldId id="272" r:id="rId28"/>
    <p:sldId id="271" r:id="rId29"/>
    <p:sldId id="270" r:id="rId30"/>
    <p:sldId id="269" r:id="rId31"/>
    <p:sldId id="268" r:id="rId32"/>
    <p:sldId id="267" r:id="rId33"/>
    <p:sldId id="266" r:id="rId34"/>
    <p:sldId id="265" r:id="rId35"/>
    <p:sldId id="264" r:id="rId36"/>
    <p:sldId id="263" r:id="rId37"/>
    <p:sldId id="262" r:id="rId38"/>
    <p:sldId id="302" r:id="rId39"/>
    <p:sldId id="301" r:id="rId40"/>
    <p:sldId id="300" r:id="rId41"/>
    <p:sldId id="299" r:id="rId42"/>
    <p:sldId id="298" r:id="rId43"/>
    <p:sldId id="305" r:id="rId44"/>
    <p:sldId id="304" r:id="rId45"/>
    <p:sldId id="303" r:id="rId46"/>
    <p:sldId id="297" r:id="rId47"/>
    <p:sldId id="296" r:id="rId48"/>
    <p:sldId id="308" r:id="rId49"/>
    <p:sldId id="307" r:id="rId50"/>
    <p:sldId id="306" r:id="rId51"/>
    <p:sldId id="295" r:id="rId52"/>
    <p:sldId id="309" r:id="rId53"/>
    <p:sldId id="310" r:id="rId54"/>
    <p:sldId id="31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07180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13517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20755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1601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24369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13213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a:solidFill>
                <a:prstClr val="black">
                  <a:lumMod val="75000"/>
                  <a:lumOff val="25000"/>
                </a:prstClr>
              </a:solidFill>
            </a:endParaRPr>
          </a:p>
        </p:txBody>
      </p:sp>
      <p:sp>
        <p:nvSpPr>
          <p:cNvPr id="9" name="Slide Number Placeholder 8"/>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38780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4" name="Footer Placeholder 3"/>
          <p:cNvSpPr>
            <a:spLocks noGrp="1"/>
          </p:cNvSpPr>
          <p:nvPr>
            <p:ph type="ftr" sz="quarter" idx="11"/>
          </p:nvPr>
        </p:nvSpPr>
        <p:spPr/>
        <p:txBody>
          <a:bodyPr/>
          <a:lstStyle/>
          <a:p>
            <a:endParaRPr lang="en-US">
              <a:solidFill>
                <a:prstClr val="black">
                  <a:lumMod val="75000"/>
                  <a:lumOff val="25000"/>
                </a:prstClr>
              </a:solidFill>
            </a:endParaRPr>
          </a:p>
        </p:txBody>
      </p:sp>
      <p:sp>
        <p:nvSpPr>
          <p:cNvPr id="5" name="Slide Number Placeholder 4"/>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41806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3" name="Footer Placeholder 2"/>
          <p:cNvSpPr>
            <a:spLocks noGrp="1"/>
          </p:cNvSpPr>
          <p:nvPr>
            <p:ph type="ftr" sz="quarter" idx="11"/>
          </p:nvPr>
        </p:nvSpPr>
        <p:spPr/>
        <p:txBody>
          <a:bodyPr/>
          <a:lstStyle/>
          <a:p>
            <a:endParaRPr lang="en-US">
              <a:solidFill>
                <a:prstClr val="black">
                  <a:lumMod val="75000"/>
                  <a:lumOff val="25000"/>
                </a:prstClr>
              </a:solidFill>
            </a:endParaRPr>
          </a:p>
        </p:txBody>
      </p:sp>
      <p:sp>
        <p:nvSpPr>
          <p:cNvPr id="4" name="Slide Number Placeholder 3"/>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14328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2828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extLst>
      <p:ext uri="{BB962C8B-B14F-4D97-AF65-F5344CB8AC3E}">
        <p14:creationId xmlns:p14="http://schemas.microsoft.com/office/powerpoint/2010/main" val="226241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C425C0A0-4DBC-4674-873C-4A2F22401608}" type="datetimeFigureOut">
              <a:rPr lang="en-US" smtClean="0">
                <a:solidFill>
                  <a:prstClr val="black">
                    <a:lumMod val="75000"/>
                    <a:lumOff val="25000"/>
                  </a:prstClr>
                </a:solidFill>
              </a:rPr>
              <a:pPr/>
              <a:t>2/11/2017</a:t>
            </a:fld>
            <a:endParaRPr lang="en-US">
              <a:solidFill>
                <a:prstClr val="black">
                  <a:lumMod val="75000"/>
                  <a:lumOff val="25000"/>
                </a:prstClr>
              </a:solidFill>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solidFill>
                <a:prstClr val="black">
                  <a:lumMod val="75000"/>
                  <a:lumOff val="25000"/>
                </a:prstClr>
              </a:solidFill>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91CFF951-6F9B-4E5B-8A47-14668C550EE2}"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984266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j_XvqwnGDko&amp;t=934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362200"/>
            <a:ext cx="7117180" cy="1470025"/>
          </a:xfrm>
        </p:spPr>
        <p:txBody>
          <a:bodyPr/>
          <a:lstStyle/>
          <a:p>
            <a:r>
              <a:rPr lang="en-US" sz="5400" dirty="0" smtClean="0">
                <a:solidFill>
                  <a:schemeClr val="bg1"/>
                </a:solidFill>
              </a:rPr>
              <a:t>May Cause Miracles</a:t>
            </a:r>
            <a:endParaRPr lang="en-US" sz="5400" dirty="0">
              <a:solidFill>
                <a:schemeClr val="bg1"/>
              </a:solidFill>
            </a:endParaRPr>
          </a:p>
        </p:txBody>
      </p:sp>
      <p:sp>
        <p:nvSpPr>
          <p:cNvPr id="3" name="Subtitle 2"/>
          <p:cNvSpPr>
            <a:spLocks noGrp="1"/>
          </p:cNvSpPr>
          <p:nvPr>
            <p:ph type="subTitle" idx="1"/>
          </p:nvPr>
        </p:nvSpPr>
        <p:spPr>
          <a:xfrm>
            <a:off x="1066800" y="3733800"/>
            <a:ext cx="7117180" cy="2057400"/>
          </a:xfrm>
        </p:spPr>
        <p:txBody>
          <a:bodyPr>
            <a:normAutofit/>
          </a:bodyPr>
          <a:lstStyle/>
          <a:p>
            <a:r>
              <a:rPr lang="en-US" dirty="0" smtClean="0">
                <a:solidFill>
                  <a:schemeClr val="bg1"/>
                </a:solidFill>
              </a:rPr>
              <a:t>        </a:t>
            </a:r>
            <a:r>
              <a:rPr lang="en-US" sz="3200" dirty="0" smtClean="0">
                <a:solidFill>
                  <a:schemeClr val="bg1"/>
                </a:solidFill>
              </a:rPr>
              <a:t>Written by Gabrielle Bernstein</a:t>
            </a:r>
          </a:p>
          <a:p>
            <a:r>
              <a:rPr lang="en-US" sz="3200" dirty="0" smtClean="0">
                <a:solidFill>
                  <a:schemeClr val="bg1"/>
                </a:solidFill>
              </a:rPr>
              <a:t>        Workshop Led by Kim Trotto</a:t>
            </a:r>
          </a:p>
          <a:p>
            <a:r>
              <a:rPr lang="en-US" sz="3200" dirty="0" smtClean="0">
                <a:solidFill>
                  <a:schemeClr val="bg1"/>
                </a:solidFill>
              </a:rPr>
              <a:t>Week 6: Working Miracles</a:t>
            </a:r>
            <a:endParaRPr lang="en-US" sz="3200" dirty="0">
              <a:solidFill>
                <a:schemeClr val="bg1"/>
              </a:solidFill>
            </a:endParaRPr>
          </a:p>
        </p:txBody>
      </p:sp>
    </p:spTree>
    <p:extLst>
      <p:ext uri="{BB962C8B-B14F-4D97-AF65-F5344CB8AC3E}">
        <p14:creationId xmlns:p14="http://schemas.microsoft.com/office/powerpoint/2010/main" val="226463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True Purpose of the Work</a:t>
            </a:r>
            <a:endParaRPr lang="en-US" dirty="0">
              <a:solidFill>
                <a:schemeClr val="bg1"/>
              </a:solidFill>
            </a:endParaRPr>
          </a:p>
        </p:txBody>
      </p:sp>
      <p:sp>
        <p:nvSpPr>
          <p:cNvPr id="6" name="TextBox 5"/>
          <p:cNvSpPr txBox="1"/>
          <p:nvPr/>
        </p:nvSpPr>
        <p:spPr>
          <a:xfrm>
            <a:off x="1132114" y="1970314"/>
            <a:ext cx="70866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Healing your mind, so you can have a greater effect on the world</a:t>
            </a: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3304811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Ego Might Trip You Up</a:t>
            </a:r>
            <a:endParaRPr lang="en-US" dirty="0">
              <a:solidFill>
                <a:schemeClr val="bg1"/>
              </a:solidFill>
            </a:endParaRPr>
          </a:p>
        </p:txBody>
      </p:sp>
      <p:sp>
        <p:nvSpPr>
          <p:cNvPr id="6" name="TextBox 5"/>
          <p:cNvSpPr txBox="1"/>
          <p:nvPr/>
        </p:nvSpPr>
        <p:spPr>
          <a:xfrm>
            <a:off x="1066800" y="1970313"/>
            <a:ext cx="70866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It convinces us we are helpless or not enough</a:t>
            </a:r>
          </a:p>
          <a:p>
            <a:pPr marL="457200" indent="-457200">
              <a:buFont typeface="Arial" panose="020B0604020202020204" pitchFamily="34" charset="0"/>
              <a:buChar char="•"/>
            </a:pPr>
            <a:r>
              <a:rPr lang="en-US" sz="3200" dirty="0" smtClean="0">
                <a:solidFill>
                  <a:prstClr val="white"/>
                </a:solidFill>
              </a:rPr>
              <a:t>But, now we know better than to side with the ego</a:t>
            </a:r>
          </a:p>
          <a:p>
            <a:pPr marL="457200" indent="-457200">
              <a:buFont typeface="Arial" panose="020B0604020202020204" pitchFamily="34" charset="0"/>
              <a:buChar char="•"/>
            </a:pPr>
            <a:r>
              <a:rPr lang="en-US" sz="3200" dirty="0" smtClean="0">
                <a:solidFill>
                  <a:prstClr val="white"/>
                </a:solidFill>
              </a:rPr>
              <a:t>The spiritual connection you have ignited is your greates</a:t>
            </a:r>
            <a:r>
              <a:rPr lang="en-US" sz="3200" dirty="0" smtClean="0">
                <a:solidFill>
                  <a:prstClr val="white"/>
                </a:solidFill>
              </a:rPr>
              <a:t>t power</a:t>
            </a:r>
            <a:endParaRPr lang="en-US" sz="3200" dirty="0">
              <a:solidFill>
                <a:prstClr val="white"/>
              </a:solidFill>
            </a:endParaRPr>
          </a:p>
        </p:txBody>
      </p:sp>
    </p:spTree>
    <p:extLst>
      <p:ext uri="{BB962C8B-B14F-4D97-AF65-F5344CB8AC3E}">
        <p14:creationId xmlns:p14="http://schemas.microsoft.com/office/powerpoint/2010/main" val="4077114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Your Super Power</a:t>
            </a:r>
            <a:endParaRPr lang="en-US" dirty="0">
              <a:solidFill>
                <a:schemeClr val="bg1"/>
              </a:solidFill>
            </a:endParaRPr>
          </a:p>
        </p:txBody>
      </p:sp>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prstClr val="white"/>
                </a:solidFill>
              </a:rPr>
              <a:t>The spiritual connection you have ignited is your greatest </a:t>
            </a:r>
            <a:r>
              <a:rPr lang="en-US" sz="3200" dirty="0" smtClean="0">
                <a:solidFill>
                  <a:prstClr val="white"/>
                </a:solidFill>
              </a:rPr>
              <a:t>power</a:t>
            </a:r>
          </a:p>
          <a:p>
            <a:pPr marL="457200" indent="-457200">
              <a:buFont typeface="Arial" panose="020B0604020202020204" pitchFamily="34" charset="0"/>
              <a:buChar char="•"/>
            </a:pPr>
            <a:r>
              <a:rPr lang="en-US" sz="3200" dirty="0" smtClean="0">
                <a:solidFill>
                  <a:prstClr val="white"/>
                </a:solidFill>
              </a:rPr>
              <a:t>Teachers like Jesus, </a:t>
            </a:r>
            <a:r>
              <a:rPr lang="en-US" sz="3200" dirty="0" err="1" smtClean="0">
                <a:solidFill>
                  <a:prstClr val="white"/>
                </a:solidFill>
              </a:rPr>
              <a:t>Ghandi</a:t>
            </a:r>
            <a:r>
              <a:rPr lang="en-US" sz="3200" dirty="0" smtClean="0">
                <a:solidFill>
                  <a:prstClr val="white"/>
                </a:solidFill>
              </a:rPr>
              <a:t>, Mother Teresa, Buddha, Nelson Mandela used their power to spread love and transformation</a:t>
            </a:r>
          </a:p>
          <a:p>
            <a:pPr marL="457200" indent="-457200">
              <a:buFont typeface="Arial" panose="020B0604020202020204" pitchFamily="34" charset="0"/>
              <a:buChar char="•"/>
            </a:pPr>
            <a:r>
              <a:rPr lang="en-US" sz="3200" dirty="0" smtClean="0">
                <a:solidFill>
                  <a:prstClr val="white"/>
                </a:solidFill>
              </a:rPr>
              <a:t>They tapped into our collective consciousness of love</a:t>
            </a:r>
            <a:endParaRPr lang="en-US" sz="3200" dirty="0">
              <a:solidFill>
                <a:prstClr val="white"/>
              </a:solidFill>
            </a:endParaRPr>
          </a:p>
        </p:txBody>
      </p:sp>
    </p:spTree>
    <p:extLst>
      <p:ext uri="{BB962C8B-B14F-4D97-AF65-F5344CB8AC3E}">
        <p14:creationId xmlns:p14="http://schemas.microsoft.com/office/powerpoint/2010/main" val="3031307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Choosing Love Over Fear</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Each time one chooses love over fear, they are a bridge for all others to follow their path</a:t>
            </a:r>
          </a:p>
          <a:p>
            <a:pPr marL="457200" indent="-457200">
              <a:buFont typeface="Arial" panose="020B0604020202020204" pitchFamily="34" charset="0"/>
              <a:buChar char="•"/>
            </a:pPr>
            <a:r>
              <a:rPr lang="en-US" sz="3200" dirty="0" smtClean="0">
                <a:solidFill>
                  <a:prstClr val="white"/>
                </a:solidFill>
              </a:rPr>
              <a:t>Choosing love, creates a new energetic patter</a:t>
            </a:r>
          </a:p>
          <a:p>
            <a:pPr marL="914400" lvl="1" indent="-457200">
              <a:buFont typeface="Arial" panose="020B0604020202020204" pitchFamily="34" charset="0"/>
              <a:buChar char="•"/>
            </a:pPr>
            <a:r>
              <a:rPr lang="en-US" sz="3200" dirty="0" smtClean="0">
                <a:solidFill>
                  <a:prstClr val="white"/>
                </a:solidFill>
              </a:rPr>
              <a:t>I see this so often in my classroom, if I choose love, the energy changes instantly</a:t>
            </a:r>
            <a:endParaRPr lang="en-US" sz="3200" dirty="0">
              <a:solidFill>
                <a:prstClr val="white"/>
              </a:solidFill>
            </a:endParaRPr>
          </a:p>
        </p:txBody>
      </p:sp>
    </p:spTree>
    <p:extLst>
      <p:ext uri="{BB962C8B-B14F-4D97-AF65-F5344CB8AC3E}">
        <p14:creationId xmlns:p14="http://schemas.microsoft.com/office/powerpoint/2010/main" val="848228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We make the conscious decision to understand the effect our choices have on the world</a:t>
            </a:r>
            <a:endParaRPr lang="en-US" sz="3200" dirty="0">
              <a:solidFill>
                <a:prstClr val="white"/>
              </a:solidFill>
            </a:endParaRPr>
          </a:p>
        </p:txBody>
      </p:sp>
    </p:spTree>
    <p:extLst>
      <p:ext uri="{BB962C8B-B14F-4D97-AF65-F5344CB8AC3E}">
        <p14:creationId xmlns:p14="http://schemas.microsoft.com/office/powerpoint/2010/main" val="1840637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If You Listen</a:t>
            </a:r>
            <a:endParaRPr lang="en-US" dirty="0">
              <a:solidFill>
                <a:schemeClr val="bg1"/>
              </a:solidFill>
            </a:endParaRPr>
          </a:p>
        </p:txBody>
      </p:sp>
      <p:sp>
        <p:nvSpPr>
          <p:cNvPr id="6" name="TextBox 5"/>
          <p:cNvSpPr txBox="1"/>
          <p:nvPr/>
        </p:nvSpPr>
        <p:spPr>
          <a:xfrm>
            <a:off x="1132114" y="1970314"/>
            <a:ext cx="708660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To your inner guide, you will know “where to go, what to say, and what to do.”</a:t>
            </a:r>
          </a:p>
          <a:p>
            <a:pPr marL="457200" indent="-457200">
              <a:buFont typeface="Arial" panose="020B0604020202020204" pitchFamily="34" charset="0"/>
              <a:buChar char="•"/>
            </a:pPr>
            <a:r>
              <a:rPr lang="en-US" sz="3200" dirty="0" smtClean="0">
                <a:solidFill>
                  <a:prstClr val="white"/>
                </a:solidFill>
              </a:rPr>
              <a:t>All that is required is a desire to serve and heal</a:t>
            </a:r>
            <a:endParaRPr lang="en-US" sz="3200" dirty="0">
              <a:solidFill>
                <a:prstClr val="white"/>
              </a:solidFill>
            </a:endParaRPr>
          </a:p>
        </p:txBody>
      </p:sp>
    </p:spTree>
    <p:extLst>
      <p:ext uri="{BB962C8B-B14F-4D97-AF65-F5344CB8AC3E}">
        <p14:creationId xmlns:p14="http://schemas.microsoft.com/office/powerpoint/2010/main" val="612817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4 Steps for Miracle Working</a:t>
            </a:r>
            <a:endParaRPr lang="en-US" dirty="0">
              <a:solidFill>
                <a:schemeClr val="bg1"/>
              </a:solidFill>
            </a:endParaRPr>
          </a:p>
        </p:txBody>
      </p:sp>
      <p:sp>
        <p:nvSpPr>
          <p:cNvPr id="6" name="TextBox 5"/>
          <p:cNvSpPr txBox="1"/>
          <p:nvPr/>
        </p:nvSpPr>
        <p:spPr>
          <a:xfrm>
            <a:off x="381000" y="1970314"/>
            <a:ext cx="84582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1. Your purpose is to heal your mind</a:t>
            </a:r>
          </a:p>
          <a:p>
            <a:pPr marL="457200" indent="-457200">
              <a:buFont typeface="Arial" panose="020B0604020202020204" pitchFamily="34" charset="0"/>
              <a:buChar char="•"/>
            </a:pPr>
            <a:r>
              <a:rPr lang="en-US" sz="3200" dirty="0" smtClean="0">
                <a:solidFill>
                  <a:prstClr val="white"/>
                </a:solidFill>
              </a:rPr>
              <a:t>2. Continuously witness and surrender the fear that blocks your purpose</a:t>
            </a:r>
          </a:p>
          <a:p>
            <a:pPr marL="457200" indent="-457200">
              <a:buFont typeface="Arial" panose="020B0604020202020204" pitchFamily="34" charset="0"/>
              <a:buChar char="•"/>
            </a:pPr>
            <a:r>
              <a:rPr lang="en-US" sz="3200" dirty="0" smtClean="0">
                <a:solidFill>
                  <a:prstClr val="white"/>
                </a:solidFill>
              </a:rPr>
              <a:t>3. Listen to your inner guide and trust in the path</a:t>
            </a:r>
          </a:p>
          <a:p>
            <a:pPr marL="457200" indent="-457200">
              <a:buFont typeface="Arial" panose="020B0604020202020204" pitchFamily="34" charset="0"/>
              <a:buChar char="•"/>
            </a:pPr>
            <a:r>
              <a:rPr lang="en-US" sz="3200" dirty="0" smtClean="0">
                <a:solidFill>
                  <a:prstClr val="white"/>
                </a:solidFill>
              </a:rPr>
              <a:t>4. Choose love and know you’re changing the pattern of the world</a:t>
            </a:r>
            <a:endParaRPr lang="en-US" sz="3200" dirty="0">
              <a:solidFill>
                <a:prstClr val="white"/>
              </a:solidFill>
            </a:endParaRPr>
          </a:p>
        </p:txBody>
      </p:sp>
    </p:spTree>
    <p:extLst>
      <p:ext uri="{BB962C8B-B14F-4D97-AF65-F5344CB8AC3E}">
        <p14:creationId xmlns:p14="http://schemas.microsoft.com/office/powerpoint/2010/main" val="1836178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You Are Prepared for This Week</a:t>
            </a:r>
            <a:endParaRPr lang="en-US" dirty="0">
              <a:solidFill>
                <a:schemeClr val="bg1"/>
              </a:solidFill>
            </a:endParaRPr>
          </a:p>
        </p:txBody>
      </p:sp>
      <p:sp>
        <p:nvSpPr>
          <p:cNvPr id="6" name="TextBox 5"/>
          <p:cNvSpPr txBox="1"/>
          <p:nvPr/>
        </p:nvSpPr>
        <p:spPr>
          <a:xfrm>
            <a:off x="1132114" y="1752600"/>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Be the witness</a:t>
            </a:r>
          </a:p>
          <a:p>
            <a:pPr marL="457200" indent="-457200">
              <a:buFont typeface="Arial" panose="020B0604020202020204" pitchFamily="34" charset="0"/>
              <a:buChar char="•"/>
            </a:pPr>
            <a:r>
              <a:rPr lang="en-US" sz="3200" dirty="0" smtClean="0">
                <a:solidFill>
                  <a:prstClr val="white"/>
                </a:solidFill>
              </a:rPr>
              <a:t>Stay willing</a:t>
            </a:r>
          </a:p>
          <a:p>
            <a:pPr marL="457200" indent="-457200">
              <a:buFont typeface="Arial" panose="020B0604020202020204" pitchFamily="34" charset="0"/>
              <a:buChar char="•"/>
            </a:pPr>
            <a:r>
              <a:rPr lang="en-US" sz="3200" dirty="0" smtClean="0">
                <a:solidFill>
                  <a:prstClr val="white"/>
                </a:solidFill>
              </a:rPr>
              <a:t>Embrace the shifts</a:t>
            </a:r>
          </a:p>
          <a:p>
            <a:pPr marL="457200" indent="-457200">
              <a:buFont typeface="Arial" panose="020B0604020202020204" pitchFamily="34" charset="0"/>
              <a:buChar char="•"/>
            </a:pPr>
            <a:r>
              <a:rPr lang="en-US" sz="3200" dirty="0" smtClean="0">
                <a:solidFill>
                  <a:prstClr val="white"/>
                </a:solidFill>
              </a:rPr>
              <a:t>Have an attitude of gratitude</a:t>
            </a:r>
          </a:p>
          <a:p>
            <a:pPr marL="457200" indent="-457200">
              <a:buFont typeface="Arial" panose="020B0604020202020204" pitchFamily="34" charset="0"/>
              <a:buChar char="•"/>
            </a:pPr>
            <a:r>
              <a:rPr lang="en-US" sz="3200" dirty="0" smtClean="0">
                <a:solidFill>
                  <a:prstClr val="white"/>
                </a:solidFill>
              </a:rPr>
              <a:t>When in doubt, throw down an F bomb and forgive</a:t>
            </a:r>
          </a:p>
          <a:p>
            <a:pPr marL="457200" indent="-457200">
              <a:buFont typeface="Arial" panose="020B0604020202020204" pitchFamily="34" charset="0"/>
              <a:buChar char="•"/>
            </a:pPr>
            <a:r>
              <a:rPr lang="en-US" sz="3200" dirty="0" smtClean="0">
                <a:solidFill>
                  <a:prstClr val="white"/>
                </a:solidFill>
              </a:rPr>
              <a:t>These daily right actions are all you need to do to serve in your highest capacity</a:t>
            </a:r>
            <a:endParaRPr lang="en-US" sz="3200" dirty="0">
              <a:solidFill>
                <a:prstClr val="white"/>
              </a:solidFill>
            </a:endParaRPr>
          </a:p>
        </p:txBody>
      </p:sp>
    </p:spTree>
    <p:extLst>
      <p:ext uri="{BB962C8B-B14F-4D97-AF65-F5344CB8AC3E}">
        <p14:creationId xmlns:p14="http://schemas.microsoft.com/office/powerpoint/2010/main" val="2721950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Day 36 Witness your fear throughout the day and remember that your purpose is to heal your mind, so you can heal others (we are all connected, so if you heal yourself, you are healing others)</a:t>
            </a:r>
            <a:endParaRPr lang="en-US" sz="3200" dirty="0">
              <a:solidFill>
                <a:prstClr val="white"/>
              </a:solidFill>
            </a:endParaRPr>
          </a:p>
        </p:txBody>
      </p:sp>
    </p:spTree>
    <p:extLst>
      <p:ext uri="{BB962C8B-B14F-4D97-AF65-F5344CB8AC3E}">
        <p14:creationId xmlns:p14="http://schemas.microsoft.com/office/powerpoint/2010/main" val="1283963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Day 37 Surrender to the voice of your inner guide, your willingness is essential for miracles</a:t>
            </a:r>
          </a:p>
          <a:p>
            <a:pPr marL="457200" indent="-457200">
              <a:buFont typeface="Arial" panose="020B0604020202020204" pitchFamily="34" charset="0"/>
              <a:buChar char="•"/>
            </a:pPr>
            <a:r>
              <a:rPr lang="en-US" sz="3200" dirty="0" smtClean="0">
                <a:solidFill>
                  <a:prstClr val="white"/>
                </a:solidFill>
              </a:rPr>
              <a:t>Day 38 Shift from a </a:t>
            </a:r>
            <a:r>
              <a:rPr lang="en-US" sz="3200" i="1" dirty="0" smtClean="0">
                <a:solidFill>
                  <a:prstClr val="white"/>
                </a:solidFill>
              </a:rPr>
              <a:t>me </a:t>
            </a:r>
            <a:r>
              <a:rPr lang="en-US" sz="3200" dirty="0" smtClean="0">
                <a:solidFill>
                  <a:prstClr val="white"/>
                </a:solidFill>
              </a:rPr>
              <a:t>mentality to a </a:t>
            </a:r>
            <a:r>
              <a:rPr lang="en-US" sz="3200" i="1" dirty="0" smtClean="0">
                <a:solidFill>
                  <a:prstClr val="white"/>
                </a:solidFill>
              </a:rPr>
              <a:t>we</a:t>
            </a:r>
            <a:r>
              <a:rPr lang="en-US" sz="3200" dirty="0" smtClean="0">
                <a:solidFill>
                  <a:prstClr val="white"/>
                </a:solidFill>
              </a:rPr>
              <a:t> mentality, calling on your inner guide for support</a:t>
            </a:r>
            <a:endParaRPr lang="en-US" sz="3200" dirty="0">
              <a:solidFill>
                <a:prstClr val="white"/>
              </a:solidFill>
            </a:endParaRPr>
          </a:p>
        </p:txBody>
      </p:sp>
    </p:spTree>
    <p:extLst>
      <p:ext uri="{BB962C8B-B14F-4D97-AF65-F5344CB8AC3E}">
        <p14:creationId xmlns:p14="http://schemas.microsoft.com/office/powerpoint/2010/main" val="230693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Meditation</a:t>
            </a:r>
            <a:endParaRPr lang="en-US" dirty="0">
              <a:solidFill>
                <a:schemeClr val="bg1"/>
              </a:solidFill>
            </a:endParaRPr>
          </a:p>
        </p:txBody>
      </p:sp>
      <p:sp>
        <p:nvSpPr>
          <p:cNvPr id="3" name="Rectangle 2"/>
          <p:cNvSpPr/>
          <p:nvPr/>
        </p:nvSpPr>
        <p:spPr>
          <a:xfrm>
            <a:off x="2286000" y="3105835"/>
            <a:ext cx="4572000" cy="369332"/>
          </a:xfrm>
          <a:prstGeom prst="rect">
            <a:avLst/>
          </a:prstGeom>
        </p:spPr>
        <p:txBody>
          <a:bodyPr>
            <a:spAutoFit/>
          </a:bodyPr>
          <a:lstStyle/>
          <a:p>
            <a:r>
              <a:rPr lang="en-US" dirty="0">
                <a:solidFill>
                  <a:prstClr val="black"/>
                </a:solidFill>
                <a:hlinkClick r:id="rId2"/>
              </a:rPr>
              <a:t>Meditation Music </a:t>
            </a:r>
            <a:r>
              <a:rPr lang="en-US" dirty="0" err="1">
                <a:solidFill>
                  <a:prstClr val="black"/>
                </a:solidFill>
                <a:hlinkClick r:id="rId2"/>
              </a:rPr>
              <a:t>Youtube</a:t>
            </a:r>
            <a:endParaRPr lang="en-US" dirty="0">
              <a:solidFill>
                <a:prstClr val="black"/>
              </a:solidFill>
            </a:endParaRPr>
          </a:p>
        </p:txBody>
      </p:sp>
    </p:spTree>
    <p:extLst>
      <p:ext uri="{BB962C8B-B14F-4D97-AF65-F5344CB8AC3E}">
        <p14:creationId xmlns:p14="http://schemas.microsoft.com/office/powerpoint/2010/main" val="3663704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Day 39 Share your gratitude with the world, shining light on the accomplishments of others brings more light to the world</a:t>
            </a:r>
          </a:p>
          <a:p>
            <a:pPr marL="457200" indent="-457200">
              <a:buFont typeface="Arial" panose="020B0604020202020204" pitchFamily="34" charset="0"/>
              <a:buChar char="•"/>
            </a:pPr>
            <a:r>
              <a:rPr lang="en-US" sz="3200" dirty="0" smtClean="0">
                <a:solidFill>
                  <a:prstClr val="white"/>
                </a:solidFill>
              </a:rPr>
              <a:t>Day 40 Forgiveness for something you have been holding onto, this clears your mind</a:t>
            </a:r>
            <a:endParaRPr lang="en-US" sz="3200" dirty="0">
              <a:solidFill>
                <a:prstClr val="white"/>
              </a:solidFill>
            </a:endParaRPr>
          </a:p>
        </p:txBody>
      </p:sp>
    </p:spTree>
    <p:extLst>
      <p:ext uri="{BB962C8B-B14F-4D97-AF65-F5344CB8AC3E}">
        <p14:creationId xmlns:p14="http://schemas.microsoft.com/office/powerpoint/2010/main" val="2956923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Day 41 Accepting your own healing is the first step to becoming a miracle worker, next is sharing love through your thoughts, energy and actions</a:t>
            </a:r>
            <a:endParaRPr lang="en-US" sz="3200" dirty="0">
              <a:solidFill>
                <a:prstClr val="white"/>
              </a:solidFill>
            </a:endParaRPr>
          </a:p>
        </p:txBody>
      </p:sp>
    </p:spTree>
    <p:extLst>
      <p:ext uri="{BB962C8B-B14F-4D97-AF65-F5344CB8AC3E}">
        <p14:creationId xmlns:p14="http://schemas.microsoft.com/office/powerpoint/2010/main" val="3926034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This Week</a:t>
            </a:r>
            <a:endParaRPr lang="en-US" dirty="0">
              <a:solidFill>
                <a:schemeClr val="bg1"/>
              </a:solidFill>
            </a:endParaRPr>
          </a:p>
        </p:txBody>
      </p:sp>
      <p:sp>
        <p:nvSpPr>
          <p:cNvPr id="6" name="TextBox 5"/>
          <p:cNvSpPr txBox="1"/>
          <p:nvPr/>
        </p:nvSpPr>
        <p:spPr>
          <a:xfrm>
            <a:off x="1132114" y="1970314"/>
            <a:ext cx="70866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Day 42 Reflect and honor your work! Throw a miracle party and celebrate you!</a:t>
            </a: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1617769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a:solidFill>
                  <a:prstClr val="white"/>
                </a:solidFill>
              </a:rPr>
              <a:t>Ask </a:t>
            </a:r>
            <a:r>
              <a:rPr lang="en-US" dirty="0" smtClean="0">
                <a:solidFill>
                  <a:prstClr val="white"/>
                </a:solidFill>
              </a:rPr>
              <a:t>Yourself</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a:t>
            </a:r>
            <a:r>
              <a:rPr lang="en-US" sz="3200" dirty="0">
                <a:solidFill>
                  <a:prstClr val="white"/>
                </a:solidFill>
              </a:rPr>
              <a:t>What am I choosing to bring to this world</a:t>
            </a:r>
            <a:r>
              <a:rPr lang="en-US" sz="3200" dirty="0" smtClean="0">
                <a:solidFill>
                  <a:prstClr val="white"/>
                </a:solidFill>
              </a:rPr>
              <a:t>?”</a:t>
            </a:r>
          </a:p>
          <a:p>
            <a:pPr marL="457200" indent="-457200">
              <a:buFont typeface="Arial" panose="020B0604020202020204" pitchFamily="34" charset="0"/>
              <a:buChar char="•"/>
            </a:pPr>
            <a:r>
              <a:rPr lang="en-US" sz="3200" dirty="0" smtClean="0">
                <a:solidFill>
                  <a:prstClr val="white"/>
                </a:solidFill>
              </a:rPr>
              <a:t>Do not judge your past</a:t>
            </a:r>
          </a:p>
          <a:p>
            <a:pPr marL="457200" indent="-457200">
              <a:buFont typeface="Arial" panose="020B0604020202020204" pitchFamily="34" charset="0"/>
              <a:buChar char="•"/>
            </a:pPr>
            <a:r>
              <a:rPr lang="en-US" sz="3200" dirty="0" smtClean="0">
                <a:solidFill>
                  <a:prstClr val="white"/>
                </a:solidFill>
              </a:rPr>
              <a:t>Honor the path you have taken</a:t>
            </a:r>
          </a:p>
          <a:p>
            <a:pPr marL="457200" indent="-457200">
              <a:buFont typeface="Arial" panose="020B0604020202020204" pitchFamily="34" charset="0"/>
              <a:buChar char="•"/>
            </a:pPr>
            <a:r>
              <a:rPr lang="en-US" sz="3200" dirty="0" smtClean="0">
                <a:solidFill>
                  <a:prstClr val="white"/>
                </a:solidFill>
              </a:rPr>
              <a:t>Accept it as your learning device to get to where you are</a:t>
            </a:r>
          </a:p>
          <a:p>
            <a:pPr marL="457200" indent="-457200">
              <a:buFont typeface="Arial" panose="020B0604020202020204" pitchFamily="34" charset="0"/>
              <a:buChar char="•"/>
            </a:pPr>
            <a:r>
              <a:rPr lang="en-US" sz="3200" dirty="0" smtClean="0">
                <a:solidFill>
                  <a:prstClr val="white"/>
                </a:solidFill>
              </a:rPr>
              <a:t>Choose love</a:t>
            </a: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2057433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Journey Has Just Begun</a:t>
            </a:r>
            <a:endParaRPr lang="en-US" dirty="0">
              <a:solidFill>
                <a:schemeClr val="bg1"/>
              </a:solidFill>
            </a:endParaRPr>
          </a:p>
        </p:txBody>
      </p:sp>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As you heal your mind and help others shift their fears to love, you perform a miracle.</a:t>
            </a:r>
          </a:p>
          <a:p>
            <a:pPr marL="457200" indent="-457200">
              <a:buFont typeface="Arial" panose="020B0604020202020204" pitchFamily="34" charset="0"/>
              <a:buChar char="•"/>
            </a:pPr>
            <a:endParaRPr lang="en-US" sz="3200" dirty="0">
              <a:solidFill>
                <a:prstClr val="white"/>
              </a:solidFill>
            </a:endParaRPr>
          </a:p>
          <a:p>
            <a:pPr marL="457200" indent="-457200">
              <a:buFont typeface="Arial" panose="020B0604020202020204" pitchFamily="34" charset="0"/>
              <a:buChar char="•"/>
            </a:pPr>
            <a:r>
              <a:rPr lang="en-US" sz="3200" dirty="0" smtClean="0">
                <a:solidFill>
                  <a:prstClr val="white"/>
                </a:solidFill>
              </a:rPr>
              <a:t>“Without your smile, the world cannot be saved.” ACIM</a:t>
            </a:r>
            <a:endParaRPr lang="en-US" sz="3200" dirty="0">
              <a:solidFill>
                <a:prstClr val="white"/>
              </a:solidFill>
            </a:endParaRPr>
          </a:p>
        </p:txBody>
      </p:sp>
    </p:spTree>
    <p:extLst>
      <p:ext uri="{BB962C8B-B14F-4D97-AF65-F5344CB8AC3E}">
        <p14:creationId xmlns:p14="http://schemas.microsoft.com/office/powerpoint/2010/main" val="2036065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75724"/>
            <a:ext cx="8382000" cy="924475"/>
          </a:xfrm>
        </p:spPr>
        <p:txBody>
          <a:bodyPr/>
          <a:lstStyle/>
          <a:p>
            <a:pPr algn="ctr"/>
            <a:r>
              <a:rPr lang="en-US" dirty="0" smtClean="0">
                <a:solidFill>
                  <a:schemeClr val="bg1"/>
                </a:solidFill>
              </a:rPr>
              <a:t>Conclusion- Living a Miraculous Life</a:t>
            </a:r>
            <a:endParaRPr lang="en-US" dirty="0">
              <a:solidFill>
                <a:schemeClr val="bg1"/>
              </a:solidFill>
            </a:endParaRPr>
          </a:p>
        </p:txBody>
      </p:sp>
      <p:sp>
        <p:nvSpPr>
          <p:cNvPr id="6" name="TextBox 5"/>
          <p:cNvSpPr txBox="1"/>
          <p:nvPr/>
        </p:nvSpPr>
        <p:spPr>
          <a:xfrm>
            <a:off x="1132114" y="2286000"/>
            <a:ext cx="7086600"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The Buddha- Read Aloud </a:t>
            </a:r>
          </a:p>
          <a:p>
            <a:pPr marL="457200" indent="-457200">
              <a:buFont typeface="Arial" panose="020B0604020202020204" pitchFamily="34" charset="0"/>
              <a:buChar char="•"/>
            </a:pPr>
            <a:r>
              <a:rPr lang="en-US" sz="3200" dirty="0" smtClean="0">
                <a:solidFill>
                  <a:prstClr val="white"/>
                </a:solidFill>
              </a:rPr>
              <a:t>p. 241-242</a:t>
            </a: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2263701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Golden Buddha</a:t>
            </a:r>
            <a:endParaRPr lang="en-US" dirty="0">
              <a:solidFill>
                <a:schemeClr val="bg1"/>
              </a:solidFill>
            </a:endParaRPr>
          </a:p>
        </p:txBody>
      </p:sp>
      <p:sp>
        <p:nvSpPr>
          <p:cNvPr id="6" name="TextBox 5"/>
          <p:cNvSpPr txBox="1"/>
          <p:nvPr/>
        </p:nvSpPr>
        <p:spPr>
          <a:xfrm>
            <a:off x="1132114" y="1600200"/>
            <a:ext cx="70866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A beautiful metaphor for our own lives.</a:t>
            </a:r>
          </a:p>
          <a:p>
            <a:pPr marL="457200" indent="-457200">
              <a:buFont typeface="Arial" panose="020B0604020202020204" pitchFamily="34" charset="0"/>
              <a:buChar char="•"/>
            </a:pPr>
            <a:r>
              <a:rPr lang="en-US" sz="3200" dirty="0" smtClean="0">
                <a:solidFill>
                  <a:prstClr val="white"/>
                </a:solidFill>
              </a:rPr>
              <a:t>We are all golden </a:t>
            </a:r>
            <a:r>
              <a:rPr lang="en-US" sz="3200" dirty="0" err="1" smtClean="0">
                <a:solidFill>
                  <a:prstClr val="white"/>
                </a:solidFill>
              </a:rPr>
              <a:t>Buddhas</a:t>
            </a:r>
            <a:r>
              <a:rPr lang="en-US" sz="3200" dirty="0" smtClean="0">
                <a:solidFill>
                  <a:prstClr val="white"/>
                </a:solidFill>
              </a:rPr>
              <a:t>, but we grow to believe we are made of clay.</a:t>
            </a:r>
          </a:p>
          <a:p>
            <a:pPr marL="457200" indent="-457200">
              <a:buFont typeface="Arial" panose="020B0604020202020204" pitchFamily="34" charset="0"/>
              <a:buChar char="•"/>
            </a:pPr>
            <a:r>
              <a:rPr lang="en-US" sz="3200" dirty="0" smtClean="0">
                <a:solidFill>
                  <a:prstClr val="white"/>
                </a:solidFill>
              </a:rPr>
              <a:t>The ego covers our inner light and masks our truth</a:t>
            </a:r>
          </a:p>
          <a:p>
            <a:pPr marL="457200" indent="-457200">
              <a:buFont typeface="Arial" panose="020B0604020202020204" pitchFamily="34" charset="0"/>
              <a:buChar char="•"/>
            </a:pPr>
            <a:r>
              <a:rPr lang="en-US" sz="3200" dirty="0" smtClean="0">
                <a:solidFill>
                  <a:prstClr val="white"/>
                </a:solidFill>
              </a:rPr>
              <a:t>Now we can embrace our light and reconnect to the Golden Buddha within</a:t>
            </a:r>
            <a:endParaRPr lang="en-US" sz="3200" dirty="0">
              <a:solidFill>
                <a:prstClr val="white"/>
              </a:solidFill>
            </a:endParaRPr>
          </a:p>
        </p:txBody>
      </p:sp>
    </p:spTree>
    <p:extLst>
      <p:ext uri="{BB962C8B-B14F-4D97-AF65-F5344CB8AC3E}">
        <p14:creationId xmlns:p14="http://schemas.microsoft.com/office/powerpoint/2010/main" val="2903928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Symbols We Have Used in MCM</a:t>
            </a:r>
            <a:endParaRPr lang="en-US" dirty="0">
              <a:solidFill>
                <a:schemeClr val="bg1"/>
              </a:solidFill>
            </a:endParaRPr>
          </a:p>
        </p:txBody>
      </p:sp>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Flashlight- We shined it upon our dark minds with the willingness to look at the ego’s illusions</a:t>
            </a:r>
          </a:p>
          <a:p>
            <a:pPr marL="457200" indent="-457200">
              <a:buFont typeface="Arial" panose="020B0604020202020204" pitchFamily="34" charset="0"/>
              <a:buChar char="•"/>
            </a:pPr>
            <a:r>
              <a:rPr lang="en-US" sz="3200" dirty="0" smtClean="0">
                <a:solidFill>
                  <a:prstClr val="white"/>
                </a:solidFill>
              </a:rPr>
              <a:t>Chisel- We chipped away  at our clay exterior by shifting our perspectives, practicing gratitude and embracing forgiveness</a:t>
            </a:r>
            <a:endParaRPr lang="en-US" sz="3200" dirty="0">
              <a:solidFill>
                <a:prstClr val="white"/>
              </a:solidFill>
            </a:endParaRPr>
          </a:p>
        </p:txBody>
      </p:sp>
    </p:spTree>
    <p:extLst>
      <p:ext uri="{BB962C8B-B14F-4D97-AF65-F5344CB8AC3E}">
        <p14:creationId xmlns:p14="http://schemas.microsoft.com/office/powerpoint/2010/main" val="4190824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Symbols Continued</a:t>
            </a:r>
            <a:endParaRPr lang="en-US" dirty="0">
              <a:solidFill>
                <a:schemeClr val="bg1"/>
              </a:solidFill>
            </a:endParaRPr>
          </a:p>
        </p:txBody>
      </p:sp>
      <p:sp>
        <p:nvSpPr>
          <p:cNvPr id="6" name="TextBox 5"/>
          <p:cNvSpPr txBox="1"/>
          <p:nvPr/>
        </p:nvSpPr>
        <p:spPr>
          <a:xfrm>
            <a:off x="1132114" y="1970314"/>
            <a:ext cx="708660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Hammer- We’ve broken through layers of darkness to unleash golden inner light</a:t>
            </a:r>
          </a:p>
          <a:p>
            <a:pPr marL="457200" indent="-457200">
              <a:buFont typeface="Arial" panose="020B0604020202020204" pitchFamily="34" charset="0"/>
              <a:buChar char="•"/>
            </a:pPr>
            <a:endParaRPr lang="en-US" sz="3200" dirty="0">
              <a:solidFill>
                <a:prstClr val="white"/>
              </a:solidFill>
            </a:endParaRP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35482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New Job</a:t>
            </a:r>
            <a:endParaRPr lang="en-US" dirty="0">
              <a:solidFill>
                <a:schemeClr val="bg1"/>
              </a:solidFill>
            </a:endParaRPr>
          </a:p>
        </p:txBody>
      </p:sp>
      <p:sp>
        <p:nvSpPr>
          <p:cNvPr id="6" name="TextBox 5"/>
          <p:cNvSpPr txBox="1"/>
          <p:nvPr/>
        </p:nvSpPr>
        <p:spPr>
          <a:xfrm>
            <a:off x="1132114" y="1970314"/>
            <a:ext cx="7086600"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Keep chiseling to uncover more and more love each day</a:t>
            </a:r>
            <a:endParaRPr lang="en-US" sz="3200" dirty="0">
              <a:solidFill>
                <a:prstClr val="white"/>
              </a:solidFill>
            </a:endParaRPr>
          </a:p>
        </p:txBody>
      </p:sp>
    </p:spTree>
    <p:extLst>
      <p:ext uri="{BB962C8B-B14F-4D97-AF65-F5344CB8AC3E}">
        <p14:creationId xmlns:p14="http://schemas.microsoft.com/office/powerpoint/2010/main" val="1303551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4" name="TextBox 3"/>
          <p:cNvSpPr txBox="1"/>
          <p:nvPr/>
        </p:nvSpPr>
        <p:spPr>
          <a:xfrm>
            <a:off x="990600" y="2362200"/>
            <a:ext cx="70866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If you’re feeling helpless, help someone.</a:t>
            </a:r>
          </a:p>
          <a:p>
            <a:r>
              <a:rPr lang="en-US" sz="3200" dirty="0">
                <a:solidFill>
                  <a:prstClr val="white"/>
                </a:solidFill>
              </a:rPr>
              <a:t> </a:t>
            </a:r>
            <a:r>
              <a:rPr lang="en-US" sz="3200" dirty="0" smtClean="0">
                <a:solidFill>
                  <a:prstClr val="white"/>
                </a:solidFill>
              </a:rPr>
              <a:t>                    -Aung San Suu Kyi</a:t>
            </a:r>
          </a:p>
          <a:p>
            <a:endParaRPr lang="en-US" sz="3200" dirty="0">
              <a:solidFill>
                <a:prstClr val="white"/>
              </a:solidFill>
            </a:endParaRPr>
          </a:p>
        </p:txBody>
      </p:sp>
    </p:spTree>
    <p:extLst>
      <p:ext uri="{BB962C8B-B14F-4D97-AF65-F5344CB8AC3E}">
        <p14:creationId xmlns:p14="http://schemas.microsoft.com/office/powerpoint/2010/main" val="36369222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Typically One of Two Things</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1. You are inspired and commit to deepening your spiritual practice each day</a:t>
            </a:r>
          </a:p>
          <a:p>
            <a:pPr marL="457200" indent="-457200">
              <a:buFont typeface="Arial" panose="020B0604020202020204" pitchFamily="34" charset="0"/>
              <a:buChar char="•"/>
            </a:pPr>
            <a:r>
              <a:rPr lang="en-US" sz="3200" dirty="0" smtClean="0">
                <a:solidFill>
                  <a:prstClr val="white"/>
                </a:solidFill>
              </a:rPr>
              <a:t>2. You feel great and conclude that the work is over.  Within a few weeks the ego convinces you that you are healed and no longer need the daily practice</a:t>
            </a:r>
            <a:endParaRPr lang="en-US" sz="3200" dirty="0">
              <a:solidFill>
                <a:prstClr val="white"/>
              </a:solidFill>
            </a:endParaRPr>
          </a:p>
        </p:txBody>
      </p:sp>
    </p:spTree>
    <p:extLst>
      <p:ext uri="{BB962C8B-B14F-4D97-AF65-F5344CB8AC3E}">
        <p14:creationId xmlns:p14="http://schemas.microsoft.com/office/powerpoint/2010/main" val="2205561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Ego Has Been With You a Lifetime</a:t>
            </a:r>
            <a:endParaRPr lang="en-US" dirty="0">
              <a:solidFill>
                <a:schemeClr val="bg1"/>
              </a:solidFill>
            </a:endParaRPr>
          </a:p>
        </p:txBody>
      </p:sp>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We started only 6 weeks ago</a:t>
            </a:r>
          </a:p>
          <a:p>
            <a:pPr marL="457200" indent="-457200">
              <a:buFont typeface="Arial" panose="020B0604020202020204" pitchFamily="34" charset="0"/>
              <a:buChar char="•"/>
            </a:pPr>
            <a:r>
              <a:rPr lang="en-US" sz="3200" dirty="0" smtClean="0">
                <a:solidFill>
                  <a:prstClr val="white"/>
                </a:solidFill>
              </a:rPr>
              <a:t>ACIM says we can host love or be hostage to the ego</a:t>
            </a:r>
          </a:p>
          <a:p>
            <a:pPr marL="457200" indent="-457200">
              <a:buFont typeface="Arial" panose="020B0604020202020204" pitchFamily="34" charset="0"/>
              <a:buChar char="•"/>
            </a:pPr>
            <a:r>
              <a:rPr lang="en-US" sz="3200" dirty="0" smtClean="0">
                <a:solidFill>
                  <a:prstClr val="white"/>
                </a:solidFill>
              </a:rPr>
              <a:t>Each day is a new opportunity to decide for love, inviting your inner guide as your teacher</a:t>
            </a:r>
          </a:p>
        </p:txBody>
      </p:sp>
    </p:spTree>
    <p:extLst>
      <p:ext uri="{BB962C8B-B14F-4D97-AF65-F5344CB8AC3E}">
        <p14:creationId xmlns:p14="http://schemas.microsoft.com/office/powerpoint/2010/main" val="41404663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Re-cap of the Seven Daily Practices</a:t>
            </a:r>
            <a:endParaRPr lang="en-US" dirty="0">
              <a:solidFill>
                <a:schemeClr val="bg1"/>
              </a:solidFill>
            </a:endParaRPr>
          </a:p>
        </p:txBody>
      </p:sp>
      <p:sp>
        <p:nvSpPr>
          <p:cNvPr id="6" name="TextBox 5"/>
          <p:cNvSpPr txBox="1"/>
          <p:nvPr/>
        </p:nvSpPr>
        <p:spPr>
          <a:xfrm>
            <a:off x="1132114" y="1970314"/>
            <a:ext cx="70866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Be the gentle witness</a:t>
            </a:r>
          </a:p>
          <a:p>
            <a:pPr marL="457200" indent="-457200">
              <a:buFont typeface="Arial" panose="020B0604020202020204" pitchFamily="34" charset="0"/>
              <a:buChar char="•"/>
            </a:pPr>
            <a:r>
              <a:rPr lang="en-US" sz="3200" dirty="0" smtClean="0">
                <a:solidFill>
                  <a:prstClr val="white"/>
                </a:solidFill>
              </a:rPr>
              <a:t>Be willing to choose love</a:t>
            </a:r>
          </a:p>
          <a:p>
            <a:pPr marL="457200" indent="-457200">
              <a:buFont typeface="Arial" panose="020B0604020202020204" pitchFamily="34" charset="0"/>
              <a:buChar char="•"/>
            </a:pPr>
            <a:r>
              <a:rPr lang="en-US" sz="3200" dirty="0" smtClean="0">
                <a:solidFill>
                  <a:prstClr val="white"/>
                </a:solidFill>
              </a:rPr>
              <a:t>Shift your perspective</a:t>
            </a:r>
          </a:p>
          <a:p>
            <a:pPr marL="457200" indent="-457200">
              <a:buFont typeface="Arial" panose="020B0604020202020204" pitchFamily="34" charset="0"/>
              <a:buChar char="•"/>
            </a:pPr>
            <a:r>
              <a:rPr lang="en-US" sz="3200" dirty="0" smtClean="0">
                <a:solidFill>
                  <a:prstClr val="white"/>
                </a:solidFill>
              </a:rPr>
              <a:t>Foster a gratitude attitude</a:t>
            </a:r>
          </a:p>
          <a:p>
            <a:pPr marL="457200" indent="-457200">
              <a:buFont typeface="Arial" panose="020B0604020202020204" pitchFamily="34" charset="0"/>
              <a:buChar char="•"/>
            </a:pPr>
            <a:r>
              <a:rPr lang="en-US" sz="3200" dirty="0" smtClean="0">
                <a:solidFill>
                  <a:prstClr val="white"/>
                </a:solidFill>
              </a:rPr>
              <a:t>Practice the F word</a:t>
            </a:r>
          </a:p>
          <a:p>
            <a:pPr marL="457200" indent="-457200">
              <a:buFont typeface="Arial" panose="020B0604020202020204" pitchFamily="34" charset="0"/>
              <a:buChar char="•"/>
            </a:pPr>
            <a:r>
              <a:rPr lang="en-US" sz="3200" dirty="0" smtClean="0">
                <a:solidFill>
                  <a:prstClr val="white"/>
                </a:solidFill>
              </a:rPr>
              <a:t>Expect miracles</a:t>
            </a:r>
          </a:p>
          <a:p>
            <a:pPr marL="457200" indent="-457200">
              <a:buFont typeface="Arial" panose="020B0604020202020204" pitchFamily="34" charset="0"/>
              <a:buChar char="•"/>
            </a:pPr>
            <a:r>
              <a:rPr lang="en-US" sz="3200" dirty="0" smtClean="0">
                <a:solidFill>
                  <a:prstClr val="white"/>
                </a:solidFill>
              </a:rPr>
              <a:t>Reflect and recap</a:t>
            </a:r>
            <a:endParaRPr lang="en-US" sz="3200" dirty="0">
              <a:solidFill>
                <a:prstClr val="white"/>
              </a:solidFill>
            </a:endParaRPr>
          </a:p>
        </p:txBody>
      </p:sp>
    </p:spTree>
    <p:extLst>
      <p:ext uri="{BB962C8B-B14F-4D97-AF65-F5344CB8AC3E}">
        <p14:creationId xmlns:p14="http://schemas.microsoft.com/office/powerpoint/2010/main" val="699144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Your New Job Continued</a:t>
            </a:r>
            <a:endParaRPr lang="en-US" dirty="0">
              <a:solidFill>
                <a:schemeClr val="bg1"/>
              </a:solidFill>
            </a:endParaRPr>
          </a:p>
        </p:txBody>
      </p:sp>
      <p:sp>
        <p:nvSpPr>
          <p:cNvPr id="6" name="TextBox 5"/>
          <p:cNvSpPr txBox="1"/>
          <p:nvPr/>
        </p:nvSpPr>
        <p:spPr>
          <a:xfrm>
            <a:off x="1118259" y="2438400"/>
            <a:ext cx="7086600"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Isn’t to figure everything out</a:t>
            </a:r>
          </a:p>
          <a:p>
            <a:pPr marL="457200" indent="-457200">
              <a:buFont typeface="Arial" panose="020B0604020202020204" pitchFamily="34" charset="0"/>
              <a:buChar char="•"/>
            </a:pPr>
            <a:r>
              <a:rPr lang="en-US" sz="3200" dirty="0" smtClean="0">
                <a:solidFill>
                  <a:prstClr val="white"/>
                </a:solidFill>
              </a:rPr>
              <a:t>Is to invite your inner guide to be your teacher</a:t>
            </a:r>
            <a:endParaRPr lang="en-US" sz="3200" dirty="0">
              <a:solidFill>
                <a:prstClr val="white"/>
              </a:solidFill>
            </a:endParaRPr>
          </a:p>
        </p:txBody>
      </p:sp>
    </p:spTree>
    <p:extLst>
      <p:ext uri="{BB962C8B-B14F-4D97-AF65-F5344CB8AC3E}">
        <p14:creationId xmlns:p14="http://schemas.microsoft.com/office/powerpoint/2010/main" val="3760975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Flashlight</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Your witnessing, willingness to change, and miraculous shift in perception are the flashlight</a:t>
            </a:r>
          </a:p>
          <a:p>
            <a:pPr marL="457200" indent="-457200">
              <a:buFont typeface="Arial" panose="020B0604020202020204" pitchFamily="34" charset="0"/>
              <a:buChar char="•"/>
            </a:pPr>
            <a:r>
              <a:rPr lang="en-US" sz="3200" dirty="0" smtClean="0">
                <a:solidFill>
                  <a:prstClr val="white"/>
                </a:solidFill>
              </a:rPr>
              <a:t>Accept that your job isn’t to make things right, but to fearlessly shine light on what is wrong &amp; let your inner guide lead to learn and grow</a:t>
            </a:r>
            <a:endParaRPr lang="en-US" sz="3200" dirty="0">
              <a:solidFill>
                <a:prstClr val="white"/>
              </a:solidFill>
            </a:endParaRPr>
          </a:p>
        </p:txBody>
      </p:sp>
    </p:spTree>
    <p:extLst>
      <p:ext uri="{BB962C8B-B14F-4D97-AF65-F5344CB8AC3E}">
        <p14:creationId xmlns:p14="http://schemas.microsoft.com/office/powerpoint/2010/main" val="3374922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3 Steps for the Flashlight</a:t>
            </a:r>
            <a:endParaRPr lang="en-US" dirty="0">
              <a:solidFill>
                <a:schemeClr val="bg1"/>
              </a:solidFill>
            </a:endParaRPr>
          </a:p>
        </p:txBody>
      </p:sp>
      <p:sp>
        <p:nvSpPr>
          <p:cNvPr id="6" name="TextBox 5"/>
          <p:cNvSpPr txBox="1"/>
          <p:nvPr/>
        </p:nvSpPr>
        <p:spPr>
          <a:xfrm>
            <a:off x="1159823" y="1841242"/>
            <a:ext cx="70866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1. Be the Gentle Witness</a:t>
            </a:r>
          </a:p>
          <a:p>
            <a:pPr marL="914400" lvl="1" indent="-457200">
              <a:buFont typeface="Arial" panose="020B0604020202020204" pitchFamily="34" charset="0"/>
              <a:buChar char="•"/>
            </a:pPr>
            <a:r>
              <a:rPr lang="en-US" sz="3200" dirty="0" smtClean="0">
                <a:solidFill>
                  <a:prstClr val="white"/>
                </a:solidFill>
              </a:rPr>
              <a:t>Key is to be nonjudgmental</a:t>
            </a:r>
          </a:p>
          <a:p>
            <a:pPr marL="914400" lvl="1" indent="-457200">
              <a:buFont typeface="Arial" panose="020B0604020202020204" pitchFamily="34" charset="0"/>
              <a:buChar char="•"/>
            </a:pPr>
            <a:r>
              <a:rPr lang="en-US" sz="3200" dirty="0" smtClean="0">
                <a:solidFill>
                  <a:prstClr val="white"/>
                </a:solidFill>
              </a:rPr>
              <a:t>Don’t judge your ego with your ego</a:t>
            </a:r>
          </a:p>
          <a:p>
            <a:pPr marL="914400" lvl="1" indent="-457200">
              <a:buFont typeface="Arial" panose="020B0604020202020204" pitchFamily="34" charset="0"/>
              <a:buChar char="•"/>
            </a:pPr>
            <a:r>
              <a:rPr lang="en-US" sz="3200" dirty="0" smtClean="0">
                <a:solidFill>
                  <a:prstClr val="white"/>
                </a:solidFill>
              </a:rPr>
              <a:t>No right or wrong way to this work</a:t>
            </a:r>
          </a:p>
          <a:p>
            <a:pPr marL="914400" lvl="1" indent="-457200">
              <a:buFont typeface="Arial" panose="020B0604020202020204" pitchFamily="34" charset="0"/>
              <a:buChar char="•"/>
            </a:pPr>
            <a:r>
              <a:rPr lang="en-US" sz="3200" dirty="0" smtClean="0">
                <a:solidFill>
                  <a:prstClr val="white"/>
                </a:solidFill>
              </a:rPr>
              <a:t>Just witness your ego in action and remind yourself of the false perceptions you have chosen</a:t>
            </a:r>
            <a:endParaRPr lang="en-US" sz="3200" dirty="0">
              <a:solidFill>
                <a:prstClr val="white"/>
              </a:solidFill>
            </a:endParaRPr>
          </a:p>
        </p:txBody>
      </p:sp>
    </p:spTree>
    <p:extLst>
      <p:ext uri="{BB962C8B-B14F-4D97-AF65-F5344CB8AC3E}">
        <p14:creationId xmlns:p14="http://schemas.microsoft.com/office/powerpoint/2010/main" val="1038770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93601" y="152400"/>
            <a:ext cx="7125113" cy="924475"/>
          </a:xfrm>
        </p:spPr>
        <p:txBody>
          <a:bodyPr/>
          <a:lstStyle/>
          <a:p>
            <a:pPr algn="ctr"/>
            <a:r>
              <a:rPr lang="en-US" dirty="0" smtClean="0">
                <a:solidFill>
                  <a:schemeClr val="bg1"/>
                </a:solidFill>
              </a:rPr>
              <a:t>3 Steps for the Flashlight</a:t>
            </a:r>
            <a:endParaRPr lang="en-US" dirty="0">
              <a:solidFill>
                <a:schemeClr val="bg1"/>
              </a:solidFill>
            </a:endParaRPr>
          </a:p>
        </p:txBody>
      </p:sp>
      <p:sp>
        <p:nvSpPr>
          <p:cNvPr id="6" name="TextBox 5"/>
          <p:cNvSpPr txBox="1"/>
          <p:nvPr/>
        </p:nvSpPr>
        <p:spPr>
          <a:xfrm>
            <a:off x="1132114" y="990600"/>
            <a:ext cx="70866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2. Be Willing to Choose Love</a:t>
            </a:r>
          </a:p>
          <a:p>
            <a:pPr marL="914400" lvl="1" indent="-457200">
              <a:buFont typeface="Arial" panose="020B0604020202020204" pitchFamily="34" charset="0"/>
              <a:buChar char="•"/>
            </a:pPr>
            <a:r>
              <a:rPr lang="en-US" sz="3200" dirty="0" smtClean="0">
                <a:solidFill>
                  <a:prstClr val="white"/>
                </a:solidFill>
              </a:rPr>
              <a:t>Be willing to let go of yesterday and see today as new</a:t>
            </a:r>
          </a:p>
          <a:p>
            <a:pPr marL="914400" lvl="1" indent="-457200">
              <a:buFont typeface="Arial" panose="020B0604020202020204" pitchFamily="34" charset="0"/>
              <a:buChar char="•"/>
            </a:pPr>
            <a:r>
              <a:rPr lang="en-US" sz="3200" dirty="0" smtClean="0">
                <a:solidFill>
                  <a:prstClr val="white"/>
                </a:solidFill>
              </a:rPr>
              <a:t>Choosing your inner guide is a moment to moment decision, it only requires your willingness to decide for love</a:t>
            </a:r>
          </a:p>
          <a:p>
            <a:pPr marL="914400" lvl="1" indent="-457200">
              <a:buFont typeface="Arial" panose="020B0604020202020204" pitchFamily="34" charset="0"/>
              <a:buChar char="•"/>
            </a:pPr>
            <a:r>
              <a:rPr lang="en-US" sz="3200" dirty="0" smtClean="0">
                <a:solidFill>
                  <a:prstClr val="white"/>
                </a:solidFill>
              </a:rPr>
              <a:t>Use this affirmation:</a:t>
            </a:r>
          </a:p>
          <a:p>
            <a:pPr marL="914400" lvl="1" indent="-457200">
              <a:buFont typeface="Arial" panose="020B0604020202020204" pitchFamily="34" charset="0"/>
              <a:buChar char="•"/>
            </a:pPr>
            <a:r>
              <a:rPr lang="en-US" sz="3200" dirty="0" smtClean="0">
                <a:solidFill>
                  <a:prstClr val="white"/>
                </a:solidFill>
              </a:rPr>
              <a:t> I choose to see love instead of this</a:t>
            </a:r>
            <a:endParaRPr lang="en-US" sz="3200" dirty="0">
              <a:solidFill>
                <a:prstClr val="white"/>
              </a:solidFill>
            </a:endParaRPr>
          </a:p>
        </p:txBody>
      </p:sp>
    </p:spTree>
    <p:extLst>
      <p:ext uri="{BB962C8B-B14F-4D97-AF65-F5344CB8AC3E}">
        <p14:creationId xmlns:p14="http://schemas.microsoft.com/office/powerpoint/2010/main" val="3389156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430071"/>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3. Shift Your Perspective</a:t>
            </a:r>
          </a:p>
          <a:p>
            <a:pPr marL="457200" indent="-457200">
              <a:buFont typeface="Arial" panose="020B0604020202020204" pitchFamily="34" charset="0"/>
              <a:buChar char="•"/>
            </a:pPr>
            <a:r>
              <a:rPr lang="en-US" sz="3200" dirty="0" smtClean="0">
                <a:solidFill>
                  <a:prstClr val="white"/>
                </a:solidFill>
              </a:rPr>
              <a:t>ACIM teaches “ The truth is that you are responsible for what you think, because it is only at this level that you can exercise choice.”</a:t>
            </a:r>
          </a:p>
          <a:p>
            <a:pPr marL="457200" indent="-457200">
              <a:buFont typeface="Arial" panose="020B0604020202020204" pitchFamily="34" charset="0"/>
              <a:buChar char="•"/>
            </a:pPr>
            <a:r>
              <a:rPr lang="en-US" sz="3200" dirty="0" smtClean="0">
                <a:solidFill>
                  <a:prstClr val="white"/>
                </a:solidFill>
              </a:rPr>
              <a:t>Every situation, properly perceived, becomes an opportunity to heal.</a:t>
            </a:r>
            <a:endParaRPr lang="en-US" sz="3200" dirty="0">
              <a:solidFill>
                <a:prstClr val="white"/>
              </a:solidFill>
            </a:endParaRPr>
          </a:p>
        </p:txBody>
      </p:sp>
      <p:sp>
        <p:nvSpPr>
          <p:cNvPr id="4" name="Title 1"/>
          <p:cNvSpPr txBox="1">
            <a:spLocks/>
          </p:cNvSpPr>
          <p:nvPr/>
        </p:nvSpPr>
        <p:spPr>
          <a:xfrm>
            <a:off x="1093601" y="15240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mtClean="0">
                <a:solidFill>
                  <a:schemeClr val="bg1"/>
                </a:solidFill>
              </a:rPr>
              <a:t>3 Steps for the Flashlight</a:t>
            </a:r>
            <a:endParaRPr lang="en-US" dirty="0">
              <a:solidFill>
                <a:schemeClr val="bg1"/>
              </a:solidFill>
            </a:endParaRPr>
          </a:p>
        </p:txBody>
      </p:sp>
    </p:spTree>
    <p:extLst>
      <p:ext uri="{BB962C8B-B14F-4D97-AF65-F5344CB8AC3E}">
        <p14:creationId xmlns:p14="http://schemas.microsoft.com/office/powerpoint/2010/main" val="1892196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90600" y="304800"/>
            <a:ext cx="7125113" cy="924475"/>
          </a:xfrm>
        </p:spPr>
        <p:txBody>
          <a:bodyPr/>
          <a:lstStyle/>
          <a:p>
            <a:pPr algn="ctr"/>
            <a:r>
              <a:rPr lang="en-US" dirty="0" smtClean="0">
                <a:solidFill>
                  <a:schemeClr val="bg1"/>
                </a:solidFill>
              </a:rPr>
              <a:t>The Chisel</a:t>
            </a:r>
            <a:endParaRPr lang="en-US" dirty="0">
              <a:solidFill>
                <a:schemeClr val="bg1"/>
              </a:solidFill>
            </a:endParaRPr>
          </a:p>
        </p:txBody>
      </p:sp>
      <p:sp>
        <p:nvSpPr>
          <p:cNvPr id="6" name="TextBox 5"/>
          <p:cNvSpPr txBox="1"/>
          <p:nvPr/>
        </p:nvSpPr>
        <p:spPr>
          <a:xfrm>
            <a:off x="1132114" y="1348800"/>
            <a:ext cx="7086600"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Represents gratitude and forgiveness in the miracle worker</a:t>
            </a:r>
          </a:p>
          <a:p>
            <a:pPr marL="457200" indent="-457200">
              <a:buFont typeface="Arial" panose="020B0604020202020204" pitchFamily="34" charset="0"/>
              <a:buChar char="•"/>
            </a:pPr>
            <a:r>
              <a:rPr lang="en-US" sz="3200" dirty="0" smtClean="0">
                <a:solidFill>
                  <a:prstClr val="white"/>
                </a:solidFill>
              </a:rPr>
              <a:t>Foster a Gratitude Attitude; each day, intend to be grateful</a:t>
            </a:r>
          </a:p>
          <a:p>
            <a:pPr marL="457200" indent="-457200">
              <a:buFont typeface="Arial" panose="020B0604020202020204" pitchFamily="34" charset="0"/>
              <a:buChar char="•"/>
            </a:pPr>
            <a:r>
              <a:rPr lang="en-US" sz="3200" dirty="0" smtClean="0">
                <a:solidFill>
                  <a:prstClr val="white"/>
                </a:solidFill>
              </a:rPr>
              <a:t>Practice the F Word, this is where your quantum shifts come from</a:t>
            </a:r>
          </a:p>
          <a:p>
            <a:pPr marL="457200" indent="-457200">
              <a:buFont typeface="Arial" panose="020B0604020202020204" pitchFamily="34" charset="0"/>
              <a:buChar char="•"/>
            </a:pPr>
            <a:r>
              <a:rPr lang="en-US" sz="3200" dirty="0" smtClean="0">
                <a:solidFill>
                  <a:prstClr val="white"/>
                </a:solidFill>
              </a:rPr>
              <a:t>We allow, forgiveness, remain willing to forgive and allow your inner guide to lead you</a:t>
            </a:r>
            <a:endParaRPr lang="en-US" sz="3200" dirty="0">
              <a:solidFill>
                <a:prstClr val="white"/>
              </a:solidFill>
            </a:endParaRPr>
          </a:p>
        </p:txBody>
      </p:sp>
    </p:spTree>
    <p:extLst>
      <p:ext uri="{BB962C8B-B14F-4D97-AF65-F5344CB8AC3E}">
        <p14:creationId xmlns:p14="http://schemas.microsoft.com/office/powerpoint/2010/main" val="655835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90600" y="287798"/>
            <a:ext cx="7125113" cy="924475"/>
          </a:xfrm>
        </p:spPr>
        <p:txBody>
          <a:bodyPr/>
          <a:lstStyle/>
          <a:p>
            <a:pPr algn="ctr"/>
            <a:r>
              <a:rPr lang="en-US" dirty="0" smtClean="0">
                <a:solidFill>
                  <a:schemeClr val="bg1"/>
                </a:solidFill>
              </a:rPr>
              <a:t>The Hammer</a:t>
            </a:r>
            <a:endParaRPr lang="en-US" dirty="0">
              <a:solidFill>
                <a:schemeClr val="bg1"/>
              </a:solidFill>
            </a:endParaRPr>
          </a:p>
        </p:txBody>
      </p:sp>
      <p:sp>
        <p:nvSpPr>
          <p:cNvPr id="6" name="TextBox 5"/>
          <p:cNvSpPr txBox="1"/>
          <p:nvPr/>
        </p:nvSpPr>
        <p:spPr>
          <a:xfrm>
            <a:off x="1239982" y="1066800"/>
            <a:ext cx="70866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Living a miraculous life takes faith in and commitment to miracles</a:t>
            </a:r>
          </a:p>
          <a:p>
            <a:pPr marL="457200" indent="-457200">
              <a:buFont typeface="Arial" panose="020B0604020202020204" pitchFamily="34" charset="0"/>
              <a:buChar char="•"/>
            </a:pPr>
            <a:r>
              <a:rPr lang="en-US" sz="3200" dirty="0" smtClean="0">
                <a:solidFill>
                  <a:prstClr val="white"/>
                </a:solidFill>
              </a:rPr>
              <a:t>Expecting miracles helps all the other principles set in and helps your work stick</a:t>
            </a:r>
          </a:p>
          <a:p>
            <a:pPr marL="457200" indent="-457200">
              <a:buFont typeface="Arial" panose="020B0604020202020204" pitchFamily="34" charset="0"/>
              <a:buChar char="•"/>
            </a:pPr>
            <a:r>
              <a:rPr lang="en-US" sz="3200" dirty="0" smtClean="0">
                <a:solidFill>
                  <a:prstClr val="white"/>
                </a:solidFill>
              </a:rPr>
              <a:t>Being still and quieting your mind is essential for true shifts to occur, meditation is my salvation</a:t>
            </a:r>
          </a:p>
          <a:p>
            <a:pPr marL="457200" indent="-457200">
              <a:buFont typeface="Arial" panose="020B0604020202020204" pitchFamily="34" charset="0"/>
              <a:buChar char="•"/>
            </a:pPr>
            <a:r>
              <a:rPr lang="en-US" sz="3200" dirty="0" smtClean="0">
                <a:solidFill>
                  <a:prstClr val="white"/>
                </a:solidFill>
              </a:rPr>
              <a:t>Slow down to experience the miracle fully</a:t>
            </a:r>
            <a:endParaRPr lang="en-US" sz="3200" dirty="0">
              <a:solidFill>
                <a:prstClr val="white"/>
              </a:solidFill>
            </a:endParaRPr>
          </a:p>
        </p:txBody>
      </p:sp>
    </p:spTree>
    <p:extLst>
      <p:ext uri="{BB962C8B-B14F-4D97-AF65-F5344CB8AC3E}">
        <p14:creationId xmlns:p14="http://schemas.microsoft.com/office/powerpoint/2010/main" val="3723548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Only Love is Real</a:t>
            </a:r>
            <a:endParaRPr lang="en-US" dirty="0">
              <a:solidFill>
                <a:schemeClr val="bg1"/>
              </a:solidFill>
            </a:endParaRPr>
          </a:p>
        </p:txBody>
      </p:sp>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From ACIM</a:t>
            </a:r>
          </a:p>
          <a:p>
            <a:pPr marL="457200" indent="-457200">
              <a:buFont typeface="Arial" panose="020B0604020202020204" pitchFamily="34" charset="0"/>
              <a:buChar char="•"/>
            </a:pPr>
            <a:r>
              <a:rPr lang="en-US" sz="3200" dirty="0" smtClean="0">
                <a:solidFill>
                  <a:prstClr val="white"/>
                </a:solidFill>
              </a:rPr>
              <a:t>Our exercises have been an invitation to your inner guide, humbly asking for guidance back to this belief</a:t>
            </a:r>
          </a:p>
          <a:p>
            <a:pPr marL="457200" indent="-457200">
              <a:buFont typeface="Arial" panose="020B0604020202020204" pitchFamily="34" charset="0"/>
              <a:buChar char="•"/>
            </a:pPr>
            <a:r>
              <a:rPr lang="en-US" sz="3200" dirty="0" smtClean="0">
                <a:solidFill>
                  <a:prstClr val="white"/>
                </a:solidFill>
              </a:rPr>
              <a:t>This is fantastic, because your inner guide is committed to teaching you this truth, all we have to do is ask for help</a:t>
            </a:r>
            <a:endParaRPr lang="en-US" sz="3200" dirty="0">
              <a:solidFill>
                <a:prstClr val="white"/>
              </a:solidFill>
            </a:endParaRPr>
          </a:p>
        </p:txBody>
      </p:sp>
    </p:spTree>
    <p:extLst>
      <p:ext uri="{BB962C8B-B14F-4D97-AF65-F5344CB8AC3E}">
        <p14:creationId xmlns:p14="http://schemas.microsoft.com/office/powerpoint/2010/main" val="24789921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endParaRPr lang="en-US" dirty="0">
              <a:solidFill>
                <a:schemeClr val="bg1"/>
              </a:solidFill>
            </a:endParaRPr>
          </a:p>
        </p:txBody>
      </p:sp>
      <p:sp>
        <p:nvSpPr>
          <p:cNvPr id="6" name="TextBox 5"/>
          <p:cNvSpPr txBox="1"/>
          <p:nvPr/>
        </p:nvSpPr>
        <p:spPr>
          <a:xfrm>
            <a:off x="990600" y="2362200"/>
            <a:ext cx="7086600"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rPr>
              <a:t>Miracles </a:t>
            </a:r>
            <a:r>
              <a:rPr lang="en-US" sz="3200" dirty="0" smtClean="0">
                <a:solidFill>
                  <a:schemeClr val="bg1"/>
                </a:solidFill>
              </a:rPr>
              <a:t>a</a:t>
            </a:r>
            <a:r>
              <a:rPr lang="en-US" sz="3200" dirty="0" smtClean="0">
                <a:solidFill>
                  <a:prstClr val="white"/>
                </a:solidFill>
              </a:rPr>
              <a:t>re the maximum service you can give to another.</a:t>
            </a:r>
            <a:endParaRPr lang="en-US" sz="3200" dirty="0">
              <a:solidFill>
                <a:prstClr val="white"/>
              </a:solidFill>
            </a:endParaRPr>
          </a:p>
        </p:txBody>
      </p:sp>
    </p:spTree>
    <p:extLst>
      <p:ext uri="{BB962C8B-B14F-4D97-AF65-F5344CB8AC3E}">
        <p14:creationId xmlns:p14="http://schemas.microsoft.com/office/powerpoint/2010/main" val="2102310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Miracle Maintenance Toolkit</a:t>
            </a:r>
            <a:endParaRPr lang="en-US" dirty="0">
              <a:solidFill>
                <a:schemeClr val="bg1"/>
              </a:solidFill>
            </a:endParaRPr>
          </a:p>
        </p:txBody>
      </p:sp>
      <p:sp>
        <p:nvSpPr>
          <p:cNvPr id="6" name="TextBox 5"/>
          <p:cNvSpPr txBox="1"/>
          <p:nvPr/>
        </p:nvSpPr>
        <p:spPr>
          <a:xfrm>
            <a:off x="1132114" y="2362200"/>
            <a:ext cx="7086600"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Gabby’s best tactics for keeping your light shining bright</a:t>
            </a:r>
            <a:endParaRPr lang="en-US" sz="3200" dirty="0">
              <a:solidFill>
                <a:prstClr val="white"/>
              </a:solidFill>
            </a:endParaRPr>
          </a:p>
        </p:txBody>
      </p:sp>
    </p:spTree>
    <p:extLst>
      <p:ext uri="{BB962C8B-B14F-4D97-AF65-F5344CB8AC3E}">
        <p14:creationId xmlns:p14="http://schemas.microsoft.com/office/powerpoint/2010/main" val="40067514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2114" y="1970314"/>
            <a:ext cx="70866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Be patient</a:t>
            </a:r>
          </a:p>
          <a:p>
            <a:pPr marL="457200" indent="-457200">
              <a:buFont typeface="Arial" panose="020B0604020202020204" pitchFamily="34" charset="0"/>
              <a:buChar char="•"/>
            </a:pPr>
            <a:r>
              <a:rPr lang="en-US" sz="3200" dirty="0" smtClean="0">
                <a:solidFill>
                  <a:prstClr val="white"/>
                </a:solidFill>
              </a:rPr>
              <a:t>ACIM-”Infinite patience produces immediate results.”</a:t>
            </a:r>
          </a:p>
          <a:p>
            <a:pPr marL="457200" indent="-457200">
              <a:buFont typeface="Arial" panose="020B0604020202020204" pitchFamily="34" charset="0"/>
              <a:buChar char="•"/>
            </a:pPr>
            <a:r>
              <a:rPr lang="en-US" sz="3200" dirty="0" smtClean="0">
                <a:solidFill>
                  <a:prstClr val="white"/>
                </a:solidFill>
              </a:rPr>
              <a:t>Trust that every simple shift toward love is a miracle</a:t>
            </a:r>
          </a:p>
          <a:p>
            <a:pPr marL="457200" indent="-457200">
              <a:buFont typeface="Arial" panose="020B0604020202020204" pitchFamily="34" charset="0"/>
              <a:buChar char="•"/>
            </a:pPr>
            <a:r>
              <a:rPr lang="en-US" sz="3200" dirty="0" smtClean="0">
                <a:solidFill>
                  <a:prstClr val="white"/>
                </a:solidFill>
              </a:rPr>
              <a:t>Know that with love anything is possible</a:t>
            </a:r>
            <a:endParaRPr lang="en-US" sz="3200" dirty="0">
              <a:solidFill>
                <a:prstClr val="white"/>
              </a:solidFill>
            </a:endParaRPr>
          </a:p>
        </p:txBody>
      </p:sp>
      <p:sp>
        <p:nvSpPr>
          <p:cNvPr id="4" name="Title 1"/>
          <p:cNvSpPr txBox="1">
            <a:spLocks/>
          </p:cNvSpPr>
          <p:nvPr/>
        </p:nvSpPr>
        <p:spPr>
          <a:xfrm>
            <a:off x="1161842" y="828124"/>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3374373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Seek to Find Joy in a Joyless Place</a:t>
            </a:r>
          </a:p>
          <a:p>
            <a:pPr marL="457200" indent="-457200">
              <a:buFont typeface="Arial" panose="020B0604020202020204" pitchFamily="34" charset="0"/>
              <a:buChar char="•"/>
            </a:pPr>
            <a:r>
              <a:rPr lang="en-US" sz="3200" dirty="0" smtClean="0">
                <a:solidFill>
                  <a:prstClr val="white"/>
                </a:solidFill>
              </a:rPr>
              <a:t>When it is dark, it is harder to be committed</a:t>
            </a:r>
          </a:p>
          <a:p>
            <a:pPr marL="457200" indent="-457200">
              <a:buFont typeface="Arial" panose="020B0604020202020204" pitchFamily="34" charset="0"/>
              <a:buChar char="•"/>
            </a:pPr>
            <a:r>
              <a:rPr lang="en-US" sz="3200" dirty="0" smtClean="0">
                <a:solidFill>
                  <a:prstClr val="white"/>
                </a:solidFill>
              </a:rPr>
              <a:t>You have the power to “turn an ancient hatred into a holy love.”</a:t>
            </a:r>
          </a:p>
          <a:p>
            <a:pPr marL="457200" indent="-457200">
              <a:buFont typeface="Arial" panose="020B0604020202020204" pitchFamily="34" charset="0"/>
              <a:buChar char="•"/>
            </a:pPr>
            <a:r>
              <a:rPr lang="en-US" sz="3200" dirty="0" smtClean="0">
                <a:solidFill>
                  <a:prstClr val="white"/>
                </a:solidFill>
              </a:rPr>
              <a:t>Use the affirmation: “I seek to find joy in a joyless place.”</a:t>
            </a:r>
            <a:endParaRPr lang="en-US" sz="3200" dirty="0">
              <a:solidFill>
                <a:prstClr val="white"/>
              </a:solidFill>
            </a:endParaRPr>
          </a:p>
        </p:txBody>
      </p:sp>
      <p:sp>
        <p:nvSpPr>
          <p:cNvPr id="4" name="Title 1"/>
          <p:cNvSpPr txBox="1">
            <a:spLocks/>
          </p:cNvSpPr>
          <p:nvPr/>
        </p:nvSpPr>
        <p:spPr>
          <a:xfrm>
            <a:off x="1161842" y="828124"/>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3823586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61842" y="1524000"/>
            <a:ext cx="70866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Look at the Problem So It Can Be Solved</a:t>
            </a:r>
          </a:p>
          <a:p>
            <a:pPr marL="457200" indent="-457200">
              <a:buFont typeface="Arial" panose="020B0604020202020204" pitchFamily="34" charset="0"/>
              <a:buChar char="•"/>
            </a:pPr>
            <a:r>
              <a:rPr lang="en-US" sz="3200" dirty="0" smtClean="0">
                <a:solidFill>
                  <a:prstClr val="white"/>
                </a:solidFill>
              </a:rPr>
              <a:t>Don’t ignore the fear of the world, instead we can use it as a learning device</a:t>
            </a:r>
          </a:p>
          <a:p>
            <a:pPr marL="457200" indent="-457200">
              <a:buFont typeface="Arial" panose="020B0604020202020204" pitchFamily="34" charset="0"/>
              <a:buChar char="•"/>
            </a:pPr>
            <a:endParaRPr lang="en-US" sz="3200" dirty="0">
              <a:solidFill>
                <a:prstClr val="white"/>
              </a:solidFill>
            </a:endParaRPr>
          </a:p>
          <a:p>
            <a:pPr marL="457200" indent="-457200">
              <a:buFont typeface="Arial" panose="020B0604020202020204" pitchFamily="34" charset="0"/>
              <a:buChar char="•"/>
            </a:pPr>
            <a:r>
              <a:rPr lang="en-US" sz="3200" dirty="0" smtClean="0">
                <a:solidFill>
                  <a:prstClr val="white"/>
                </a:solidFill>
              </a:rPr>
              <a:t>Me- In life darkness and light often walk hand in hand, honor them both as part of the journey</a:t>
            </a:r>
            <a:endParaRPr lang="en-US" sz="3200" dirty="0">
              <a:solidFill>
                <a:prstClr val="white"/>
              </a:solidFill>
            </a:endParaRPr>
          </a:p>
        </p:txBody>
      </p:sp>
      <p:sp>
        <p:nvSpPr>
          <p:cNvPr id="4" name="Title 1"/>
          <p:cNvSpPr txBox="1">
            <a:spLocks/>
          </p:cNvSpPr>
          <p:nvPr/>
        </p:nvSpPr>
        <p:spPr>
          <a:xfrm>
            <a:off x="1161842" y="43201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14300561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00528" y="1828800"/>
            <a:ext cx="7281472"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Don’t Obey the Ego’s Interpretation of Fear</a:t>
            </a:r>
          </a:p>
          <a:p>
            <a:pPr marL="457200" indent="-457200">
              <a:buFont typeface="Arial" panose="020B0604020202020204" pitchFamily="34" charset="0"/>
              <a:buChar char="•"/>
            </a:pPr>
            <a:r>
              <a:rPr lang="en-US" sz="3200" dirty="0" smtClean="0">
                <a:solidFill>
                  <a:prstClr val="white"/>
                </a:solidFill>
              </a:rPr>
              <a:t>Acknowledging the ego’s fear is very different than believing it</a:t>
            </a:r>
            <a:endParaRPr lang="en-US" sz="3200" dirty="0">
              <a:solidFill>
                <a:prstClr val="white"/>
              </a:solidFill>
            </a:endParaRPr>
          </a:p>
        </p:txBody>
      </p:sp>
      <p:sp>
        <p:nvSpPr>
          <p:cNvPr id="4" name="Title 1"/>
          <p:cNvSpPr txBox="1">
            <a:spLocks/>
          </p:cNvSpPr>
          <p:nvPr/>
        </p:nvSpPr>
        <p:spPr>
          <a:xfrm>
            <a:off x="1100528" y="53340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25052406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Miracle Maintenance Toolkit</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Let Go of External Perceptions</a:t>
            </a:r>
          </a:p>
          <a:p>
            <a:pPr marL="457200" indent="-457200">
              <a:buFont typeface="Arial" panose="020B0604020202020204" pitchFamily="34" charset="0"/>
              <a:buChar char="•"/>
            </a:pPr>
            <a:r>
              <a:rPr lang="en-US" sz="3200" dirty="0" smtClean="0">
                <a:solidFill>
                  <a:prstClr val="white"/>
                </a:solidFill>
              </a:rPr>
              <a:t>As you deepen your practice, you’ll stop placing your happiness or sadness in external circumstances</a:t>
            </a:r>
          </a:p>
          <a:p>
            <a:pPr marL="457200" indent="-457200">
              <a:buFont typeface="Arial" panose="020B0604020202020204" pitchFamily="34" charset="0"/>
              <a:buChar char="•"/>
            </a:pPr>
            <a:r>
              <a:rPr lang="en-US" sz="3200" dirty="0" smtClean="0">
                <a:solidFill>
                  <a:prstClr val="white"/>
                </a:solidFill>
              </a:rPr>
              <a:t>You’ll be relieved that your peace comes from inside of you</a:t>
            </a:r>
            <a:endParaRPr lang="en-US" sz="3200" dirty="0">
              <a:solidFill>
                <a:prstClr val="white"/>
              </a:solidFill>
            </a:endParaRPr>
          </a:p>
        </p:txBody>
      </p:sp>
    </p:spTree>
    <p:extLst>
      <p:ext uri="{BB962C8B-B14F-4D97-AF65-F5344CB8AC3E}">
        <p14:creationId xmlns:p14="http://schemas.microsoft.com/office/powerpoint/2010/main" val="30891422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2114" y="1610275"/>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Deny the Ego’s Interpretation of the World</a:t>
            </a:r>
          </a:p>
          <a:p>
            <a:pPr marL="457200" indent="-457200">
              <a:buFont typeface="Arial" panose="020B0604020202020204" pitchFamily="34" charset="0"/>
              <a:buChar char="•"/>
            </a:pPr>
            <a:r>
              <a:rPr lang="en-US" sz="3200" dirty="0" smtClean="0">
                <a:solidFill>
                  <a:prstClr val="white"/>
                </a:solidFill>
              </a:rPr>
              <a:t>You will unconsciously and intuitively call on another thought instead</a:t>
            </a:r>
            <a:endParaRPr lang="en-US" sz="3200" dirty="0" smtClean="0">
              <a:solidFill>
                <a:prstClr val="white"/>
              </a:solidFill>
            </a:endParaRPr>
          </a:p>
          <a:p>
            <a:pPr marL="457200" indent="-457200">
              <a:buFont typeface="Arial" panose="020B0604020202020204" pitchFamily="34" charset="0"/>
              <a:buChar char="•"/>
            </a:pPr>
            <a:endParaRPr lang="en-US" sz="3200" dirty="0">
              <a:solidFill>
                <a:prstClr val="white"/>
              </a:solidFill>
            </a:endParaRPr>
          </a:p>
        </p:txBody>
      </p:sp>
      <p:sp>
        <p:nvSpPr>
          <p:cNvPr id="4" name="Title 1"/>
          <p:cNvSpPr txBox="1">
            <a:spLocks/>
          </p:cNvSpPr>
          <p:nvPr/>
        </p:nvSpPr>
        <p:spPr>
          <a:xfrm>
            <a:off x="1182624" y="68580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9636819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Be Mindful Not to Make Your Practice Special</a:t>
            </a:r>
          </a:p>
          <a:p>
            <a:pPr marL="914400" lvl="1" indent="-457200">
              <a:buFont typeface="Arial" panose="020B0604020202020204" pitchFamily="34" charset="0"/>
              <a:buChar char="•"/>
            </a:pPr>
            <a:r>
              <a:rPr lang="en-US" sz="3200" dirty="0" smtClean="0">
                <a:solidFill>
                  <a:prstClr val="white"/>
                </a:solidFill>
              </a:rPr>
              <a:t>You may feel special for choosing love, be mindful not to create more separation</a:t>
            </a:r>
            <a:endParaRPr lang="en-US" sz="3200" dirty="0">
              <a:solidFill>
                <a:prstClr val="white"/>
              </a:solidFill>
            </a:endParaRPr>
          </a:p>
        </p:txBody>
      </p:sp>
      <p:sp>
        <p:nvSpPr>
          <p:cNvPr id="7" name="Title 1"/>
          <p:cNvSpPr>
            <a:spLocks noGrp="1"/>
          </p:cNvSpPr>
          <p:nvPr>
            <p:ph type="title"/>
          </p:nvPr>
        </p:nvSpPr>
        <p:spPr>
          <a:xfrm>
            <a:off x="1009442" y="675724"/>
            <a:ext cx="7125113" cy="924475"/>
          </a:xfrm>
        </p:spPr>
        <p:txBody>
          <a:body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26413076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Learn the Happy Lessons of Forgiveness</a:t>
            </a:r>
          </a:p>
          <a:p>
            <a:pPr marL="457200" indent="-457200">
              <a:buFont typeface="Arial" panose="020B0604020202020204" pitchFamily="34" charset="0"/>
              <a:buChar char="•"/>
            </a:pPr>
            <a:r>
              <a:rPr lang="en-US" sz="3200" dirty="0" smtClean="0">
                <a:solidFill>
                  <a:prstClr val="white"/>
                </a:solidFill>
              </a:rPr>
              <a:t>Use Forgiveness in all situations</a:t>
            </a:r>
          </a:p>
          <a:p>
            <a:pPr marL="457200" indent="-457200">
              <a:buFont typeface="Arial" panose="020B0604020202020204" pitchFamily="34" charset="0"/>
              <a:buChar char="•"/>
            </a:pPr>
            <a:r>
              <a:rPr lang="en-US" sz="3200" dirty="0" smtClean="0">
                <a:solidFill>
                  <a:prstClr val="white"/>
                </a:solidFill>
              </a:rPr>
              <a:t>Through forgiveness you will be released</a:t>
            </a:r>
            <a:endParaRPr lang="en-US" sz="3200" dirty="0">
              <a:solidFill>
                <a:prstClr val="white"/>
              </a:solidFill>
            </a:endParaRPr>
          </a:p>
        </p:txBody>
      </p:sp>
      <p:sp>
        <p:nvSpPr>
          <p:cNvPr id="7" name="Title 1"/>
          <p:cNvSpPr>
            <a:spLocks noGrp="1"/>
          </p:cNvSpPr>
          <p:nvPr>
            <p:ph type="title"/>
          </p:nvPr>
        </p:nvSpPr>
        <p:spPr>
          <a:xfrm>
            <a:off x="1009442" y="675724"/>
            <a:ext cx="7125113" cy="924475"/>
          </a:xfrm>
        </p:spPr>
        <p:txBody>
          <a:bodyPr/>
          <a:lstStyle/>
          <a:p>
            <a:pPr algn="ctr"/>
            <a:r>
              <a:rPr lang="en-US" dirty="0" smtClean="0">
                <a:solidFill>
                  <a:schemeClr val="bg1"/>
                </a:solidFill>
              </a:rPr>
              <a:t>Miracle Maintenance Toolkit</a:t>
            </a:r>
            <a:endParaRPr lang="en-US" dirty="0">
              <a:solidFill>
                <a:schemeClr val="bg1"/>
              </a:solidFill>
            </a:endParaRPr>
          </a:p>
        </p:txBody>
      </p:sp>
    </p:spTree>
    <p:extLst>
      <p:ext uri="{BB962C8B-B14F-4D97-AF65-F5344CB8AC3E}">
        <p14:creationId xmlns:p14="http://schemas.microsoft.com/office/powerpoint/2010/main" val="359166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The Course </a:t>
            </a:r>
            <a:r>
              <a:rPr lang="en-US" dirty="0">
                <a:solidFill>
                  <a:schemeClr val="bg1"/>
                </a:solidFill>
              </a:rPr>
              <a:t>D</a:t>
            </a:r>
            <a:r>
              <a:rPr lang="en-US" dirty="0" smtClean="0">
                <a:solidFill>
                  <a:schemeClr val="bg1"/>
                </a:solidFill>
              </a:rPr>
              <a:t>oesn’t </a:t>
            </a:r>
            <a:r>
              <a:rPr lang="en-US" dirty="0">
                <a:solidFill>
                  <a:schemeClr val="bg1"/>
                </a:solidFill>
              </a:rPr>
              <a:t>S</a:t>
            </a:r>
            <a:r>
              <a:rPr lang="en-US" dirty="0" smtClean="0">
                <a:solidFill>
                  <a:schemeClr val="bg1"/>
                </a:solidFill>
              </a:rPr>
              <a:t>uggest</a:t>
            </a:r>
            <a:endParaRPr lang="en-US" dirty="0">
              <a:solidFill>
                <a:schemeClr val="bg1"/>
              </a:solidFill>
            </a:endParaRPr>
          </a:p>
        </p:txBody>
      </p:sp>
      <p:sp>
        <p:nvSpPr>
          <p:cNvPr id="6" name="TextBox 5"/>
          <p:cNvSpPr txBox="1"/>
          <p:nvPr/>
        </p:nvSpPr>
        <p:spPr>
          <a:xfrm>
            <a:off x="1132114" y="1524000"/>
            <a:ext cx="70866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That we deny the fear of the world</a:t>
            </a:r>
          </a:p>
          <a:p>
            <a:pPr marL="457200" indent="-457200">
              <a:buFont typeface="Arial" panose="020B0604020202020204" pitchFamily="34" charset="0"/>
              <a:buChar char="•"/>
            </a:pPr>
            <a:r>
              <a:rPr lang="en-US" sz="3200" dirty="0" smtClean="0">
                <a:solidFill>
                  <a:prstClr val="white"/>
                </a:solidFill>
              </a:rPr>
              <a:t>Instead we invite our inner guide to  guide us to the right-minded perception of these fears</a:t>
            </a:r>
          </a:p>
          <a:p>
            <a:pPr marL="457200" indent="-457200">
              <a:buFont typeface="Arial" panose="020B0604020202020204" pitchFamily="34" charset="0"/>
              <a:buChar char="•"/>
            </a:pPr>
            <a:r>
              <a:rPr lang="en-US" sz="3200" dirty="0" smtClean="0">
                <a:solidFill>
                  <a:prstClr val="white"/>
                </a:solidFill>
              </a:rPr>
              <a:t>When we do this, we are led to find solutions rather than focusing on sadness, we are guided back to love!</a:t>
            </a:r>
            <a:endParaRPr lang="en-US" sz="3200" dirty="0">
              <a:solidFill>
                <a:prstClr val="white"/>
              </a:solidFill>
            </a:endParaRPr>
          </a:p>
        </p:txBody>
      </p:sp>
    </p:spTree>
    <p:extLst>
      <p:ext uri="{BB962C8B-B14F-4D97-AF65-F5344CB8AC3E}">
        <p14:creationId xmlns:p14="http://schemas.microsoft.com/office/powerpoint/2010/main" val="15541511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Be Proud of Your Miracle-Worker Commitment</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Even if you don’t see major external shifts at first, you probably will feel relieved, this is because you have chosen the peaceful path</a:t>
            </a:r>
          </a:p>
          <a:p>
            <a:pPr marL="457200" indent="-457200">
              <a:buFont typeface="Arial" panose="020B0604020202020204" pitchFamily="34" charset="0"/>
              <a:buChar char="•"/>
            </a:pPr>
            <a:r>
              <a:rPr lang="en-US" sz="3200" dirty="0" smtClean="0">
                <a:solidFill>
                  <a:prstClr val="white"/>
                </a:solidFill>
              </a:rPr>
              <a:t>Your commitment to love is the greatest gift you will ever give yourself or the world</a:t>
            </a:r>
            <a:endParaRPr lang="en-US" sz="3200" dirty="0">
              <a:solidFill>
                <a:prstClr val="white"/>
              </a:solidFill>
            </a:endParaRPr>
          </a:p>
        </p:txBody>
      </p:sp>
    </p:spTree>
    <p:extLst>
      <p:ext uri="{BB962C8B-B14F-4D97-AF65-F5344CB8AC3E}">
        <p14:creationId xmlns:p14="http://schemas.microsoft.com/office/powerpoint/2010/main" val="1646253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All you need…</a:t>
            </a:r>
            <a:endParaRPr lang="en-US" dirty="0">
              <a:solidFill>
                <a:schemeClr val="bg1"/>
              </a:solidFill>
            </a:endParaRPr>
          </a:p>
        </p:txBody>
      </p:sp>
      <p:sp>
        <p:nvSpPr>
          <p:cNvPr id="6" name="TextBox 5"/>
          <p:cNvSpPr txBox="1"/>
          <p:nvPr/>
        </p:nvSpPr>
        <p:spPr>
          <a:xfrm>
            <a:off x="1132114" y="1970314"/>
            <a:ext cx="7086600"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Is the willingness to choose love, and the Universe will show you what to do</a:t>
            </a:r>
            <a:endParaRPr lang="en-US" sz="3200" dirty="0">
              <a:solidFill>
                <a:prstClr val="white"/>
              </a:solidFill>
            </a:endParaRPr>
          </a:p>
        </p:txBody>
      </p:sp>
    </p:spTree>
    <p:extLst>
      <p:ext uri="{BB962C8B-B14F-4D97-AF65-F5344CB8AC3E}">
        <p14:creationId xmlns:p14="http://schemas.microsoft.com/office/powerpoint/2010/main" val="27535949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THANK YOU!!!</a:t>
            </a:r>
            <a:endParaRPr lang="en-US" dirty="0">
              <a:solidFill>
                <a:schemeClr val="bg1"/>
              </a:solidFill>
            </a:endParaRPr>
          </a:p>
        </p:txBody>
      </p:sp>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You are a beautiful blessing in my life and I am grateful for your presence and energy in this process, whatever pace you have worked through it, the energy and love are the same.  </a:t>
            </a:r>
          </a:p>
          <a:p>
            <a:pPr marL="457200" indent="-457200">
              <a:buFont typeface="Arial" panose="020B0604020202020204" pitchFamily="34" charset="0"/>
              <a:buChar char="•"/>
            </a:pPr>
            <a:r>
              <a:rPr lang="en-US" sz="3200" dirty="0" smtClean="0">
                <a:solidFill>
                  <a:prstClr val="white"/>
                </a:solidFill>
              </a:rPr>
              <a:t>I hope you can feel the love I am sending to you!</a:t>
            </a:r>
            <a:endParaRPr lang="en-US" sz="3200" dirty="0">
              <a:solidFill>
                <a:prstClr val="white"/>
              </a:solidFill>
            </a:endParaRPr>
          </a:p>
        </p:txBody>
      </p:sp>
    </p:spTree>
    <p:extLst>
      <p:ext uri="{BB962C8B-B14F-4D97-AF65-F5344CB8AC3E}">
        <p14:creationId xmlns:p14="http://schemas.microsoft.com/office/powerpoint/2010/main" val="19147147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0" y="1981200"/>
            <a:ext cx="7125113" cy="924475"/>
          </a:xfrm>
        </p:spPr>
        <p:txBody>
          <a:bodyPr/>
          <a:lstStyle/>
          <a:p>
            <a:pPr algn="ctr"/>
            <a:r>
              <a:rPr lang="en-US" dirty="0" smtClean="0">
                <a:solidFill>
                  <a:schemeClr val="bg1"/>
                </a:solidFill>
              </a:rPr>
              <a:t>Nature Spirit Card</a:t>
            </a:r>
            <a:endParaRPr lang="en-US" dirty="0">
              <a:solidFill>
                <a:schemeClr val="bg1"/>
              </a:solidFill>
            </a:endParaRPr>
          </a:p>
        </p:txBody>
      </p:sp>
    </p:spTree>
    <p:extLst>
      <p:ext uri="{BB962C8B-B14F-4D97-AF65-F5344CB8AC3E}">
        <p14:creationId xmlns:p14="http://schemas.microsoft.com/office/powerpoint/2010/main" val="41047977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90600" y="1828800"/>
            <a:ext cx="7125113" cy="924475"/>
          </a:xfrm>
        </p:spPr>
        <p:txBody>
          <a:bodyPr/>
          <a:lstStyle/>
          <a:p>
            <a:pPr algn="ctr"/>
            <a:r>
              <a:rPr lang="en-US" dirty="0" smtClean="0">
                <a:solidFill>
                  <a:schemeClr val="bg1"/>
                </a:solidFill>
              </a:rPr>
              <a:t>Closing Meditation</a:t>
            </a:r>
            <a:endParaRPr lang="en-US" dirty="0">
              <a:solidFill>
                <a:schemeClr val="bg1"/>
              </a:solidFill>
            </a:endParaRPr>
          </a:p>
        </p:txBody>
      </p:sp>
    </p:spTree>
    <p:extLst>
      <p:ext uri="{BB962C8B-B14F-4D97-AF65-F5344CB8AC3E}">
        <p14:creationId xmlns:p14="http://schemas.microsoft.com/office/powerpoint/2010/main" val="4240965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Each Subtle Shift	</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Has surrendered your worldly fears to your inner guide for healing</a:t>
            </a:r>
          </a:p>
          <a:p>
            <a:pPr marL="457200" indent="-457200">
              <a:buFont typeface="Arial" panose="020B0604020202020204" pitchFamily="34" charset="0"/>
              <a:buChar char="•"/>
            </a:pPr>
            <a:r>
              <a:rPr lang="en-US" sz="3200" dirty="0" smtClean="0">
                <a:solidFill>
                  <a:prstClr val="white"/>
                </a:solidFill>
              </a:rPr>
              <a:t>Each time you did this instead of following your ego, you invited your inner guide to reinterpret your fear from a loving perspective</a:t>
            </a:r>
            <a:endParaRPr lang="en-US" sz="3200" dirty="0">
              <a:solidFill>
                <a:prstClr val="white"/>
              </a:solidFill>
            </a:endParaRPr>
          </a:p>
        </p:txBody>
      </p:sp>
    </p:spTree>
    <p:extLst>
      <p:ext uri="{BB962C8B-B14F-4D97-AF65-F5344CB8AC3E}">
        <p14:creationId xmlns:p14="http://schemas.microsoft.com/office/powerpoint/2010/main" val="48288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In Doin</a:t>
            </a:r>
            <a:r>
              <a:rPr lang="en-US" dirty="0" smtClean="0">
                <a:solidFill>
                  <a:schemeClr val="bg1"/>
                </a:solidFill>
              </a:rPr>
              <a:t>g So</a:t>
            </a:r>
            <a:endParaRPr lang="en-US" dirty="0">
              <a:solidFill>
                <a:schemeClr val="bg1"/>
              </a:solidFill>
            </a:endParaRPr>
          </a:p>
        </p:txBody>
      </p:sp>
      <p:sp>
        <p:nvSpPr>
          <p:cNvPr id="6" name="TextBox 5"/>
          <p:cNvSpPr txBox="1"/>
          <p:nvPr/>
        </p:nvSpPr>
        <p:spPr>
          <a:xfrm>
            <a:off x="1132114" y="1970314"/>
            <a:ext cx="70866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You were guided to a new perception, a miracle</a:t>
            </a:r>
          </a:p>
          <a:p>
            <a:pPr marL="457200" indent="-457200">
              <a:buFont typeface="Arial" panose="020B0604020202020204" pitchFamily="34" charset="0"/>
              <a:buChar char="•"/>
            </a:pPr>
            <a:r>
              <a:rPr lang="en-US" sz="3200" dirty="0" smtClean="0">
                <a:solidFill>
                  <a:prstClr val="white"/>
                </a:solidFill>
              </a:rPr>
              <a:t>Returning to your truth, now you know that the miracle mind doesn’t deny fear, it sees it as an assignment to learn and grow</a:t>
            </a:r>
          </a:p>
          <a:p>
            <a:pPr marL="457200" indent="-457200">
              <a:buFont typeface="Arial" panose="020B0604020202020204" pitchFamily="34" charset="0"/>
              <a:buChar char="•"/>
            </a:pPr>
            <a:r>
              <a:rPr lang="en-US" sz="3200" dirty="0" smtClean="0">
                <a:solidFill>
                  <a:prstClr val="white"/>
                </a:solidFill>
              </a:rPr>
              <a:t>Recognize this is a lifelong commitment</a:t>
            </a:r>
            <a:endParaRPr lang="en-US" sz="3200" dirty="0">
              <a:solidFill>
                <a:prstClr val="white"/>
              </a:solidFill>
            </a:endParaRPr>
          </a:p>
        </p:txBody>
      </p:sp>
    </p:spTree>
    <p:extLst>
      <p:ext uri="{BB962C8B-B14F-4D97-AF65-F5344CB8AC3E}">
        <p14:creationId xmlns:p14="http://schemas.microsoft.com/office/powerpoint/2010/main" val="219822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You Begin to Understand</a:t>
            </a:r>
            <a:endParaRPr lang="en-US" dirty="0">
              <a:solidFill>
                <a:schemeClr val="bg1"/>
              </a:solidFill>
            </a:endParaRPr>
          </a:p>
        </p:txBody>
      </p:sp>
      <p:sp>
        <p:nvSpPr>
          <p:cNvPr id="6" name="TextBox 5"/>
          <p:cNvSpPr txBox="1"/>
          <p:nvPr/>
        </p:nvSpPr>
        <p:spPr>
          <a:xfrm>
            <a:off x="1132114" y="1970314"/>
            <a:ext cx="70866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Love is crucial in the world, including loving yourself</a:t>
            </a:r>
          </a:p>
          <a:p>
            <a:pPr marL="457200" indent="-457200">
              <a:buFont typeface="Arial" panose="020B0604020202020204" pitchFamily="34" charset="0"/>
              <a:buChar char="•"/>
            </a:pPr>
            <a:r>
              <a:rPr lang="en-US" sz="3200" dirty="0" smtClean="0">
                <a:solidFill>
                  <a:prstClr val="white"/>
                </a:solidFill>
              </a:rPr>
              <a:t>You have the capacity to become a miracle worker in the world</a:t>
            </a:r>
          </a:p>
          <a:p>
            <a:pPr marL="457200" indent="-457200">
              <a:buFont typeface="Arial" panose="020B0604020202020204" pitchFamily="34" charset="0"/>
              <a:buChar char="•"/>
            </a:pPr>
            <a:endParaRPr lang="en-US" sz="3200" dirty="0">
              <a:solidFill>
                <a:prstClr val="white"/>
              </a:solidFill>
            </a:endParaRPr>
          </a:p>
        </p:txBody>
      </p:sp>
    </p:spTree>
    <p:extLst>
      <p:ext uri="{BB962C8B-B14F-4D97-AF65-F5344CB8AC3E}">
        <p14:creationId xmlns:p14="http://schemas.microsoft.com/office/powerpoint/2010/main" val="3176694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solidFill>
                  <a:schemeClr val="bg1"/>
                </a:solidFill>
              </a:rPr>
              <a:t>What Did You Come Here For?</a:t>
            </a:r>
            <a:endParaRPr lang="en-US" dirty="0">
              <a:solidFill>
                <a:schemeClr val="bg1"/>
              </a:solidFill>
            </a:endParaRPr>
          </a:p>
        </p:txBody>
      </p:sp>
      <p:sp>
        <p:nvSpPr>
          <p:cNvPr id="6" name="TextBox 5"/>
          <p:cNvSpPr txBox="1"/>
          <p:nvPr/>
        </p:nvSpPr>
        <p:spPr>
          <a:xfrm>
            <a:off x="1132114" y="1970314"/>
            <a:ext cx="7086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prstClr val="white"/>
                </a:solidFill>
              </a:rPr>
              <a:t>Maybe healing a relationship, earning more money, overcoming addiction, or letting go of some of your fear</a:t>
            </a:r>
          </a:p>
          <a:p>
            <a:pPr marL="457200" indent="-457200">
              <a:buFont typeface="Arial" panose="020B0604020202020204" pitchFamily="34" charset="0"/>
              <a:buChar char="•"/>
            </a:pPr>
            <a:r>
              <a:rPr lang="en-US" sz="3200" dirty="0" smtClean="0">
                <a:solidFill>
                  <a:prstClr val="white"/>
                </a:solidFill>
              </a:rPr>
              <a:t>Hopefully you’ve started to achieve these things</a:t>
            </a:r>
          </a:p>
          <a:p>
            <a:pPr marL="457200" indent="-457200">
              <a:buFont typeface="Arial" panose="020B0604020202020204" pitchFamily="34" charset="0"/>
              <a:buChar char="•"/>
            </a:pPr>
            <a:r>
              <a:rPr lang="en-US" sz="3200" dirty="0" smtClean="0">
                <a:solidFill>
                  <a:prstClr val="white"/>
                </a:solidFill>
              </a:rPr>
              <a:t>Hopefully you may be ready to take the next step</a:t>
            </a:r>
            <a:endParaRPr lang="en-US" sz="3200" dirty="0">
              <a:solidFill>
                <a:prstClr val="white"/>
              </a:solidFill>
            </a:endParaRPr>
          </a:p>
        </p:txBody>
      </p:sp>
    </p:spTree>
    <p:extLst>
      <p:ext uri="{BB962C8B-B14F-4D97-AF65-F5344CB8AC3E}">
        <p14:creationId xmlns:p14="http://schemas.microsoft.com/office/powerpoint/2010/main" val="3264670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pring">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10115</TotalTime>
  <Words>1811</Words>
  <Application>Microsoft Office PowerPoint</Application>
  <PresentationFormat>On-screen Show (4:3)</PresentationFormat>
  <Paragraphs>190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1_Spring</vt:lpstr>
      <vt:lpstr>May Cause Miracles</vt:lpstr>
      <vt:lpstr>Meditation</vt:lpstr>
      <vt:lpstr>PowerPoint Presentation</vt:lpstr>
      <vt:lpstr>Only Love is Real</vt:lpstr>
      <vt:lpstr>The Course Doesn’t Suggest</vt:lpstr>
      <vt:lpstr>Each Subtle Shift </vt:lpstr>
      <vt:lpstr>In Doing So</vt:lpstr>
      <vt:lpstr>You Begin to Understand</vt:lpstr>
      <vt:lpstr>What Did You Come Here For?</vt:lpstr>
      <vt:lpstr>The True Purpose of the Work</vt:lpstr>
      <vt:lpstr>The Ego Might Trip You Up</vt:lpstr>
      <vt:lpstr>Your Super Power</vt:lpstr>
      <vt:lpstr>Choosing Love Over Fear</vt:lpstr>
      <vt:lpstr>This Week</vt:lpstr>
      <vt:lpstr>If You Listen</vt:lpstr>
      <vt:lpstr>4 Steps for Miracle Working</vt:lpstr>
      <vt:lpstr>You Are Prepared for This Week</vt:lpstr>
      <vt:lpstr>This Week</vt:lpstr>
      <vt:lpstr>This Week</vt:lpstr>
      <vt:lpstr>This Week</vt:lpstr>
      <vt:lpstr>This Week</vt:lpstr>
      <vt:lpstr>This Week</vt:lpstr>
      <vt:lpstr>Ask Yourself</vt:lpstr>
      <vt:lpstr>The Journey Has Just Begun</vt:lpstr>
      <vt:lpstr>Conclusion- Living a Miraculous Life</vt:lpstr>
      <vt:lpstr>The Golden Buddha</vt:lpstr>
      <vt:lpstr>Symbols We Have Used in MCM</vt:lpstr>
      <vt:lpstr>Symbols Continued</vt:lpstr>
      <vt:lpstr>New Job</vt:lpstr>
      <vt:lpstr>Typically One of Two Things</vt:lpstr>
      <vt:lpstr>The Ego Has Been With You a Lifetime</vt:lpstr>
      <vt:lpstr>Re-cap of the Seven Daily Practices</vt:lpstr>
      <vt:lpstr>Your New Job Continued</vt:lpstr>
      <vt:lpstr>The Flashlight</vt:lpstr>
      <vt:lpstr>3 Steps for the Flashlight</vt:lpstr>
      <vt:lpstr>3 Steps for the Flashlight</vt:lpstr>
      <vt:lpstr>PowerPoint Presentation</vt:lpstr>
      <vt:lpstr>The Chisel</vt:lpstr>
      <vt:lpstr>The Hammer</vt:lpstr>
      <vt:lpstr>PowerPoint Presentation</vt:lpstr>
      <vt:lpstr>Miracle Maintenance Toolkit</vt:lpstr>
      <vt:lpstr>PowerPoint Presentation</vt:lpstr>
      <vt:lpstr>PowerPoint Presentation</vt:lpstr>
      <vt:lpstr>PowerPoint Presentation</vt:lpstr>
      <vt:lpstr>PowerPoint Presentation</vt:lpstr>
      <vt:lpstr>Miracle Maintenance Toolkit</vt:lpstr>
      <vt:lpstr>PowerPoint Presentation</vt:lpstr>
      <vt:lpstr>Miracle Maintenance Toolkit</vt:lpstr>
      <vt:lpstr>Miracle Maintenance Toolkit</vt:lpstr>
      <vt:lpstr>Be Proud of Your Miracle-Worker Commitment</vt:lpstr>
      <vt:lpstr>All you need…</vt:lpstr>
      <vt:lpstr>THANK YOU!!!</vt:lpstr>
      <vt:lpstr>Nature Spirit Card</vt:lpstr>
      <vt:lpstr>Closing Meditation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Cause Miracles</dc:title>
  <dc:creator>Kim</dc:creator>
  <cp:lastModifiedBy>Kim</cp:lastModifiedBy>
  <cp:revision>22</cp:revision>
  <dcterms:created xsi:type="dcterms:W3CDTF">2017-01-19T01:23:10Z</dcterms:created>
  <dcterms:modified xsi:type="dcterms:W3CDTF">2017-02-18T17:23:18Z</dcterms:modified>
</cp:coreProperties>
</file>